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753"/>
  </p:normalViewPr>
  <p:slideViewPr>
    <p:cSldViewPr snapToGrid="0">
      <p:cViewPr varScale="1">
        <p:scale>
          <a:sx n="119" d="100"/>
          <a:sy n="119" d="100"/>
        </p:scale>
        <p:origin x="14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22:31:0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1557 147 24575,'-23'0'0,"-22"0"0,-35 0 0,29 0 0,-4 0 0,-25 0 0,2 0 0,-21 0 0,20 3 0,-2 4 0,20 5 0,1 2 0,-18 6 0,-2 2 0,-4 4 0,1 3 0,8-2 0,3 1 0,12-2 0,4-1 0,-31 17 0,35-10 0,27-10 0,15-8 0,8-3 0,2-1 0,3-1 0,4 3 0,4 0 0,2 5 0,-4-7 0,-1 3 0,-6-8 0,0 5 0,-2 7 0,0 10 0,0 10 0,0 8 0,0 2 0,0 0 0,1-6 0,2-9 0,5-9 0,2-8 0,4-4 0,9 1 0,12 5 0,18 13 0,15 13 0,3 4 0,-5-3 0,-9-10 0,-6-9 0,5-3 0,8 1 0,14 3 0,-24-9 0,22 9 0,-24-8 0,12 4 0,-4 1 0,-12-3 0,-3-4 0,-5-3 0,1-3 0,0-3 0,7-1 0,9 0 0,8 1 0,14 0 0,7 2 0,1-3 0,-5-2 0,-15-1 0,-12-3 0,-3 0 0,3 0 0,5 0 0,4 0 0,-4-3 0,-7-2 0,-6-3 0,-8-1 0,-6 1 0,-7 2 0,-6-1 0,-3 0 0,-5-2 0,-1-4 0,5-5 0,7-10 0,13-7 0,10-7 0,5-2 0,-4 7 0,-9 8 0,-14 12 0,-9 5 0,-8 6 0,-5-1 0,-2 3 0,0-2 0,0-10 0,0-20 0,0-19 0,0-16 0,0-6 0,0 5 0,-4 7 0,-27 1 0,-36 0 0,19 29 0,-5 1 0,-11-5 0,-2 1 0,1 1 0,-1 1 0,6 2 0,1 1 0,8 5 0,3 1 0,-26-12 0,15 10 0,7 7 0,1 3 0,-3-3 0,-1-1 0,-3-2 0,-2 0 0,6 3 0,8 3 0,10 6 0,16 6 0,4 4 0,10 3 0,2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22:31:09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215 152 24575,'-18'0'0,"-11"-1"0,-15 9 0,9-3 0,-1 14 0,24 2 0,1 10 0,7 12 0,3 11 0,1 6 0,0 5 0,0-2 0,0-5 0,-4-8 0,-1-13 0,-2-9 0,2-16 0,2-2 0,3-7 0,0 2 0,2 1 0,1 5 0,5 10 0,2 11 0,3 10 0,1 0 0,0-7 0,0-9 0,0-9 0,6-2 0,13 6 0,12 9 0,13 7 0,0 1 0,-8-5 0,-7-9 0,-7-6 0,-3-4 0,-1-4 0,-5-3 0,-3-3 0,1-2 0,1-2 0,7 0 0,5 0 0,4 0 0,7 0 0,6 0 0,5 0 0,7 0 0,3 0 0,-1 0 0,-5 0 0,-13 0 0,-13 0 0,-11-1 0,-9-1 0,-5-2 0,0-5 0,1-4 0,5-6 0,6-5 0,6 1 0,-2 0 0,-6 4 0,-5 3 0,-8 3 0,-4 1 0,-4-1 0,-2-2 0,0-1 0,0 1 0,0 0 0,0-1 0,0-10 0,0-12 0,0-17 0,0-19 0,-3-15 0,-2 39 0,-4 0 0,-3-2 0,-3 1 0,-3 3 0,-2 2 0,-29-31 0,-5 18 0,-17 15 0,-18 6 0,37 20 0,-3 0 0,-1 1 0,1 0 0,4 2 0,2 1 0,-33-7 0,27 11 0,14 6 0,9 4 0,2-2 0,-2 0 0,-5-1 0,-3 1 0,-4 2 0,-3 2 0,2 2 0,2 5 0,5 4 0,4 3 0,4 0 0,3-2 0,0-2 0,0-4 0,2-2 0,7-2 0,8-3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22:31:13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1282 7 24575,'-23'-3'0,"-12"0"0,-21 3 0,11 0 0,-21 0 0,17 0 0,-14 3 0,-5 7 0,5 8 0,3 7 0,4 3 0,4 4 0,0 0 0,1-1 0,0-2 0,6-4 0,3-2 0,6-1 0,3 2 0,3 3 0,-1 5 0,-3 6 0,1 4 0,0-1 0,3-1 0,2-3 0,4-7 0,2 0 0,1 2 0,4 0 0,0 2 0,8-5 0,4-6 0,4-3 0,4-3 0,6 7 0,6 14 0,3 20 0,1 15 0,0 10 0,3 2 0,3-5 0,9-5 0,3-13 0,0-13 0,-2-13 0,-3-12 0,3-2 0,8 4 0,9 4 0,4 3 0,1 0 0,-2-3 0,-2-4 0,4-2 0,2-4 0,3-4 0,-1-3 0,-4-5 0,-6-1 0,1 0 0,5 1 0,6 2 0,-1 0 0,-8-2 0,-13-2 0,-12-2 0,-8-2 0,-4-1 0,1-1 0,5 0 0,4 0 0,1 0 0,-6 0 0,-4-1 0,0-5 0,7-6 0,16-13 0,14-9 0,3-4 0,-9 1 0,-16 8 0,-14 9 0,-8 6 0,-7 4 0,-2-2 0,6-10 0,10-14 0,15-18 0,15-18 0,3-2 0,-7 6 0,-11 17 0,-14 20 0,-7 8 0,-3 2 0,-1-2 0,1-6 0,2-6 0,0-2 0,-2 0 0,-4 2 0,-3-3 0,-2-6 0,0-13 0,0-11 0,-2-6 0,-8 4 0,-4 11 0,-7 13 0,-4 13 0,-1 6 0,-3 4 0,-2 2 0,-1 2 0,-5 1 0,-6-2 0,-5-1 0,-3-1 0,0 0 0,3 3 0,0 0 0,0 0 0,-3-1 0,0 1 0,3 3 0,6 2 0,11 6 0,8 5 0,10 2 0,0-1 0,2-1 0,-2-1 0,-1-1 0,3 1 0,4 2 0,2 0 0,0 2 0,0 0 0,-1 0 0,0 0 0,1-3 0,2 1 0,1-1 0,2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22:31:16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1108 0 24575,'-32'0'0,"-18"0"0,-31 0 0,7 0 0,22 0 0,-2 0 0,-37 0 0,34 2 0,0 0 0,4 2 0,3 2 0,-31 8 0,29 6 0,24 0 0,13 2 0,2 5 0,-10 10 0,-14 13 0,-9 2 0,-3 1 0,8-6 0,10-5 0,9-1 0,10-4 0,6-4 0,5-7 0,2-5 0,4-4 0,6 2 0,6 10 0,4 14 0,0 11 0,-1 6 0,1 2 0,-1-4 0,-1-4 0,1-9 0,2-7 0,8 2 0,10 4 0,12 10 0,14 10 0,-26-28 0,4 1 0,7 3 0,3 1 0,2 0 0,2-1 0,2 2 0,1-3 0,-5-4 0,-1-3 0,-7-5 0,-1-3 0,36 13 0,-16-18 0,-4-9 0,2-6 0,4-4 0,2 0 0,0 0 0,-4 0 0,-7 0 0,-7 0 0,-5 0 0,2-2 0,4-5 0,2-6 0,-4-3 0,-8-3 0,-9 2 0,-7-2 0,-3-1 0,4-7 0,12-13 0,18-16 0,13-13 0,-2 3 0,-12 10 0,-18 18 0,-19 15 0,-9 10 0,-6 6 0,-4 2 0,1-5 0,2-12 0,8-19 0,8-20 0,7-14 0,2-3 0,-4 6 0,-9 8 0,-8 6 0,-6 5 0,-5 1 0,-6 2 0,-11 1 0,-11-1 0,-13 2 0,-8 2 0,-5 6 0,-3 7 0,6 9 0,6 8 0,5 5 0,1-1 0,-2-2 0,-9-3 0,-8 0 0,-4 1 0,2 2 0,4 2 0,0 1 0,0 1 0,-3 0 0,0 0 0,0-1 0,4 0 0,7-1 0,10 2 0,11 2 0,8 4 0,4 1 0,2 0 0,1 0 0,1 0 0,0 1 0,5 0 0,2 0 0,4 0 0,1-2 0,1 2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22:31:21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1799 1410 24575,'-8'4'0,"-11"-2"0,-28-2 0,16 0 0,-30 0 0,7 0 0,-29 0 0,30 1 0,-2-2 0,-6-1 0,-1-2 0,-6-5 0,-1-4 0,-5-5 0,1-4 0,-1-5 0,0-4 0,3-2 0,3-1 0,8 1 0,3-1 0,7 3 0,4-2 0,4-1 0,2-3 0,4-1 0,2-3 0,1-2 0,1-1 0,1-1 0,2 1 0,-24-37 0,10 13 0,9 10 0,7 7 0,9 5 0,5 2 0,4 3 0,5 2 0,2 4 0,2 6 0,0 6 0,1 7 0,8 4 0,9 4 0,9 2 0,5 4 0,1 2 0,-3-1 0,3-3 0,10-7 0,12-10 0,16-13 0,8-5 0,0 1 0,-11 9 0,-17 11 0,-14 10 0,-11 5 0,-6 3 0,-4 1 0,-3 1 0,-1 2 0,2-1 0,5 0 0,4-2 0,2-1 0,2 0 0,-2 0 0,4 1 0,5 3 0,1 1 0,-1 1 0,-7 1 0,-6 2 0,-4 0 0,-2-1 0,-1 1 0,3 1 0,3-1 0,3 1 0,-1 0 0,-3-2 0,-2 2 0,-1 0 0,2 0 0,3-1 0,4 1 0,-1 1 0,-4-3 0,-2-2 0,-6-3 0,-5-1 0,-2 0 0,-3 2 0,0 0 0,3 4 0,7 2 0,12 5 0,12 5 0,8 4 0,-2 0 0,-6 1 0,-4-3 0,1 4 0,8 4 0,10 9 0,2 3 0,-3 1 0,-7-5 0,-7-5 0,1 3 0,-1 4 0,5 7 0,1 2 0,-3-3 0,-6-7 0,-9-10 0,-9-8 0,-5-2 0,-2 5 0,1 4 0,-2 7 0,-3-3 0,-2-7 0,-2-5 0,0-2 0,0 1 0,0 4 0,0-1 0,0 0 0,0-1 0,0-9 0,0 0 0,-2-7 0,0 1 0,-1 0 0,0 0 0,0-1 0,-1 2 0,1-3 0,-1 2 0,0-3 0,-1 2 0,-2 1 0,2-3 0,-4 2 0,6-4 0,-6 2 0,2-3 0,-3 0 0,1 0 0,2 0 0,-1 0 0,2 0 0,1 0 0,0 0 0,2 0 0,-2 0 0,0 0 0,1 0 0,0 0 0,1 0 0,0-1 0,0 0 0,0-2 0,0-1 0,0 1 0,-1 0 0,0 1 0,1-2 0,2 0 0,1 1 0,0 0 0,0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22:32:19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2703 1165 24575,'-67'0'0,"-20"0"0,12 0 0,-2 0 0,-14 0 0,19 0 0,3 0 0,-2 0 0,-17 0 0,1-1 0,13-1 0,-1-4 0,-11-3 0,-7-1 0,6 0 0,16 2 0,19 2 0,10 1 0,-5-5 0,-10-4 0,-12-5 0,-7-3 0,-4-3 0,-5-3 0,-6-10 0,44 16 0,0-1 0,1 0 0,2-2 0,-41-23 0,10 5 0,11 2 0,11 3 0,6-2 0,-3-10 0,-4-12 0,-7-17 0,32 36 0,1 0 0,-18-39 0,14 13 0,16 16 0,9 12 0,5 11 0,2 6 0,2 6 0,5 8 0,6 3 0,7 4 0,4 2 0,3 0 0,1-5 0,3-3 0,0 1 0,0 1 0,11 4 0,15 3 0,23 0 0,18 0 0,-47 0 0,0 0 0,48 0 0,-3 1 0,-47 1 0,2 0 0,4 2 0,1 0 0,6 2 0,1 0 0,4 2 0,0 1 0,-1-1 0,0 0 0,-1 1 0,-2 1 0,-6 0 0,-3 0 0,42 10 0,-15 3 0,-12-2 0,-4-1 0,-7 0 0,-7 0 0,-4-2 0,-3 2 0,1 1 0,3 4 0,-6 0 0,-3 2 0,-2 2 0,2 3 0,5 3 0,6 1 0,2 0 0,-3-2 0,-9-6 0,-12-5 0,-11-6 0,-8-4 0,-4 0 0,-4-1 0,-1 1 0,0 1 0,0 3 0,0 2 0,0 4 0,0 3 0,0 1 0,0 2 0,0 2 0,0 2 0,0 5 0,2 1 0,0-1 0,1-5 0,-1-6 0,-2-6 0,0-4 0,0 0 0,0-3 0,0 1 0,-1-3 0,-2-4 0,-6-4 0,-6-6 0,-7-10 0,-3-15 0,-1-20 0,12 18 0,2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2013년에 </a:t>
            </a:r>
            <a:r>
              <a:rPr lang="en-US" altLang="ko-KR" dirty="0"/>
              <a:t>word2vec</a:t>
            </a:r>
            <a:r>
              <a:rPr lang="ko-KR" altLang="en-US" dirty="0"/>
              <a:t>이라는 것이 탄생했다고 하네요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ko-KR" altLang="en-US" dirty="0" err="1"/>
              <a:t>뭐냐하면</a:t>
            </a:r>
            <a:r>
              <a:rPr lang="en-US" altLang="ko-KR" dirty="0"/>
              <a:t>, </a:t>
            </a:r>
            <a:r>
              <a:rPr lang="ko-KR" altLang="en-US" dirty="0"/>
              <a:t>단어들을 좋은 워드 벡터들을 만들 수 있도록 학습하는 모델이라고 하네요</a:t>
            </a:r>
            <a:r>
              <a:rPr lang="en-US" altLang="ko-KR" dirty="0"/>
              <a:t>. </a:t>
            </a:r>
            <a:r>
              <a:rPr lang="ko-KR" altLang="en-US" dirty="0"/>
              <a:t>아이디어는 다음과 같은데 이는 </a:t>
            </a:r>
            <a:r>
              <a:rPr lang="ko-KR" altLang="en-US" dirty="0" err="1"/>
              <a:t>뭔말인지</a:t>
            </a:r>
            <a:r>
              <a:rPr lang="ko-KR" altLang="en-US" dirty="0"/>
              <a:t> </a:t>
            </a:r>
            <a:r>
              <a:rPr lang="ko-KR" altLang="en-US" dirty="0" err="1"/>
              <a:t>모르겟자나요</a:t>
            </a:r>
            <a:r>
              <a:rPr lang="en-US" altLang="ko-KR" dirty="0"/>
              <a:t>? </a:t>
            </a:r>
            <a:r>
              <a:rPr lang="ko-KR" altLang="en-US" dirty="0"/>
              <a:t>다음에 나타나는 그림을 봅시다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232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윈도우라는 것을 쳐서</a:t>
            </a:r>
            <a:r>
              <a:rPr lang="en-US" altLang="ko-KR" dirty="0"/>
              <a:t>, </a:t>
            </a:r>
            <a:r>
              <a:rPr lang="ko-KR" altLang="en-US" dirty="0"/>
              <a:t>문장 전체가 아니라 센터 워드를 기준으로 앞뒤 몇 단어들만 가지고 학습을 하는 건데요</a:t>
            </a:r>
            <a:r>
              <a:rPr lang="en-US" altLang="ko-KR" dirty="0"/>
              <a:t>. </a:t>
            </a:r>
            <a:r>
              <a:rPr lang="ko-KR" altLang="en-US" dirty="0"/>
              <a:t>여기서 핵심은 바로 저 확률을 구하는 겁니다</a:t>
            </a:r>
            <a:r>
              <a:rPr lang="en-US" altLang="ko-KR" dirty="0"/>
              <a:t>. </a:t>
            </a:r>
            <a:r>
              <a:rPr lang="ko-KR" altLang="en-US" dirty="0" err="1"/>
              <a:t>쿠아이에</a:t>
            </a:r>
            <a:r>
              <a:rPr lang="ko-KR" altLang="en-US" dirty="0"/>
              <a:t> 응용통계학과 분들도 </a:t>
            </a:r>
            <a:r>
              <a:rPr lang="ko-KR" altLang="en-US" dirty="0" err="1"/>
              <a:t>많은걸로</a:t>
            </a:r>
            <a:r>
              <a:rPr lang="ko-KR" altLang="en-US" dirty="0"/>
              <a:t> 아는데</a:t>
            </a:r>
            <a:r>
              <a:rPr lang="en-US" altLang="ko-KR" dirty="0"/>
              <a:t>, </a:t>
            </a:r>
            <a:r>
              <a:rPr lang="ko-KR" altLang="en-US" dirty="0" err="1"/>
              <a:t>수리통계</a:t>
            </a:r>
            <a:r>
              <a:rPr lang="ko-KR" altLang="en-US" dirty="0"/>
              <a:t> </a:t>
            </a:r>
            <a:r>
              <a:rPr lang="ko-KR" altLang="en-US" dirty="0" err="1"/>
              <a:t>공부하다보면</a:t>
            </a:r>
            <a:r>
              <a:rPr lang="ko-KR" altLang="en-US" dirty="0"/>
              <a:t> 저게 많이 </a:t>
            </a:r>
            <a:r>
              <a:rPr lang="ko-KR" altLang="en-US" dirty="0" err="1"/>
              <a:t>익숙하자나요</a:t>
            </a:r>
            <a:r>
              <a:rPr lang="en-US" altLang="ko-KR" dirty="0"/>
              <a:t>? </a:t>
            </a:r>
            <a:r>
              <a:rPr lang="ko-KR" altLang="en-US" dirty="0"/>
              <a:t>아 혹시 이걸 고등학교에서도 배우는지는 모르겠는데</a:t>
            </a:r>
            <a:r>
              <a:rPr lang="en-US" altLang="ko-KR" dirty="0"/>
              <a:t>, </a:t>
            </a:r>
            <a:r>
              <a:rPr lang="ko-KR" altLang="en-US" dirty="0"/>
              <a:t>제가 한국에서 고등학교를 보내질 않아서</a:t>
            </a:r>
            <a:r>
              <a:rPr lang="en-US" altLang="ko-KR" dirty="0"/>
              <a:t>..</a:t>
            </a:r>
            <a:r>
              <a:rPr lang="ko-KR" altLang="en-US" dirty="0"/>
              <a:t>  </a:t>
            </a:r>
            <a:r>
              <a:rPr lang="ko-KR" altLang="en-US" dirty="0" err="1"/>
              <a:t>암튼</a:t>
            </a:r>
            <a:r>
              <a:rPr lang="en-US" altLang="ko-KR" dirty="0"/>
              <a:t>, </a:t>
            </a:r>
            <a:r>
              <a:rPr lang="ko-KR" altLang="en-US" dirty="0"/>
              <a:t>이게 조건부 확률인데</a:t>
            </a:r>
            <a:r>
              <a:rPr lang="en-US" altLang="ko-KR" dirty="0"/>
              <a:t>, </a:t>
            </a:r>
            <a:r>
              <a:rPr lang="ko-KR" altLang="en-US" dirty="0"/>
              <a:t>핵심은 센터 워드가 주어졌을 때 앞뒤 단어들이 나올 확률이 최대한 높게 나오도록 워드 벡터들을 조정하는 것입니다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8232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Word2vec</a:t>
            </a:r>
            <a:r>
              <a:rPr lang="ko-KR" altLang="en-US" dirty="0"/>
              <a:t>을 한번 까봅시다</a:t>
            </a:r>
            <a:r>
              <a:rPr lang="en-US" altLang="ko-KR" dirty="0"/>
              <a:t>. Likelihood</a:t>
            </a:r>
            <a:r>
              <a:rPr lang="ko-KR" altLang="en-US" dirty="0"/>
              <a:t>는 또 통계 사람들이라면 잘 아는 </a:t>
            </a:r>
            <a:r>
              <a:rPr lang="ko-KR" altLang="en-US" dirty="0" err="1"/>
              <a:t>단어일텐데요</a:t>
            </a:r>
            <a:r>
              <a:rPr lang="en-US" altLang="ko-KR" dirty="0"/>
              <a:t>, </a:t>
            </a:r>
            <a:r>
              <a:rPr lang="ko-KR" altLang="en-US" dirty="0"/>
              <a:t>아 혹시 </a:t>
            </a:r>
            <a:r>
              <a:rPr lang="ko-KR" altLang="en-US" dirty="0" err="1"/>
              <a:t>컴공</a:t>
            </a:r>
            <a:r>
              <a:rPr lang="ko-KR" altLang="en-US" dirty="0"/>
              <a:t> 분들도 </a:t>
            </a:r>
            <a:r>
              <a:rPr lang="ko-KR" altLang="en-US" dirty="0" err="1"/>
              <a:t>아실거</a:t>
            </a:r>
            <a:r>
              <a:rPr lang="ko-KR" altLang="en-US" dirty="0"/>
              <a:t> 같기도 한데</a:t>
            </a:r>
            <a:r>
              <a:rPr lang="en-US" altLang="ko-KR" dirty="0"/>
              <a:t>, </a:t>
            </a:r>
            <a:r>
              <a:rPr lang="ko-KR" altLang="en-US" dirty="0"/>
              <a:t>뭐 아무튼 저 </a:t>
            </a:r>
            <a:r>
              <a:rPr lang="en-US" altLang="ko-KR" dirty="0"/>
              <a:t>likelihood</a:t>
            </a:r>
            <a:r>
              <a:rPr lang="ko-KR" altLang="en-US" dirty="0" err="1"/>
              <a:t>를</a:t>
            </a:r>
            <a:r>
              <a:rPr lang="ko-KR" altLang="en-US" dirty="0"/>
              <a:t> 그 우측 상단에 있는 걸로 보면 더 이해하기가 편합니다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ko-KR" altLang="en-US" dirty="0" err="1"/>
              <a:t>뭐냐면</a:t>
            </a:r>
            <a:r>
              <a:rPr lang="en-US" altLang="ko-KR" dirty="0"/>
              <a:t>, X</a:t>
            </a:r>
            <a:r>
              <a:rPr lang="ko-KR" altLang="en-US" dirty="0"/>
              <a:t>가 관측데이터고 </a:t>
            </a:r>
            <a:r>
              <a:rPr lang="ko-KR" altLang="en-US" dirty="0" err="1"/>
              <a:t>쎄타가</a:t>
            </a:r>
            <a:r>
              <a:rPr lang="ko-KR" altLang="en-US" dirty="0"/>
              <a:t> </a:t>
            </a:r>
            <a:r>
              <a:rPr lang="ko-KR" altLang="en-US" dirty="0" err="1"/>
              <a:t>파라미터일때</a:t>
            </a:r>
            <a:r>
              <a:rPr lang="ko-KR" altLang="en-US" dirty="0"/>
              <a:t> 어떤 </a:t>
            </a:r>
            <a:r>
              <a:rPr lang="ko-KR" altLang="en-US" dirty="0" err="1"/>
              <a:t>쎄타가</a:t>
            </a:r>
            <a:r>
              <a:rPr lang="ko-KR" altLang="en-US" dirty="0"/>
              <a:t> 주어졌을 때의 관측데이터의 확률입니다</a:t>
            </a:r>
            <a:r>
              <a:rPr lang="en-US" altLang="ko-KR" dirty="0"/>
              <a:t>. </a:t>
            </a:r>
            <a:r>
              <a:rPr lang="ko-KR" altLang="en-US" dirty="0"/>
              <a:t>그래서 궁극적으로 저 </a:t>
            </a:r>
            <a:r>
              <a:rPr lang="en-US" altLang="ko-KR" dirty="0"/>
              <a:t>likelihood</a:t>
            </a:r>
            <a:r>
              <a:rPr lang="ko-KR" altLang="en-US" dirty="0" err="1"/>
              <a:t>를</a:t>
            </a:r>
            <a:r>
              <a:rPr lang="ko-KR" altLang="en-US" dirty="0"/>
              <a:t> 최대화하는 </a:t>
            </a:r>
            <a:r>
              <a:rPr lang="ko-KR" altLang="en-US" dirty="0" err="1"/>
              <a:t>쎄타를</a:t>
            </a:r>
            <a:r>
              <a:rPr lang="ko-KR" altLang="en-US" dirty="0"/>
              <a:t> 찾고자 </a:t>
            </a:r>
            <a:r>
              <a:rPr lang="ko-KR" altLang="en-US" dirty="0" err="1"/>
              <a:t>하는것이지요</a:t>
            </a:r>
            <a:r>
              <a:rPr lang="en-US" altLang="ko-KR" dirty="0"/>
              <a:t>. </a:t>
            </a:r>
            <a:r>
              <a:rPr lang="ko-KR" altLang="en-US" dirty="0"/>
              <a:t>그리고 이를 통해 최종적으로 이 </a:t>
            </a:r>
            <a:r>
              <a:rPr lang="en-US" altLang="ko-KR" dirty="0"/>
              <a:t>objective function</a:t>
            </a:r>
            <a:r>
              <a:rPr lang="ko-KR" altLang="en-US" dirty="0"/>
              <a:t>을 최소화 하는 것인데요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Likelihood</a:t>
            </a:r>
            <a:r>
              <a:rPr lang="ko-KR" altLang="en-US" dirty="0"/>
              <a:t>에 </a:t>
            </a:r>
            <a:r>
              <a:rPr lang="en-US" altLang="ko-KR" dirty="0"/>
              <a:t>log</a:t>
            </a:r>
            <a:r>
              <a:rPr lang="ko-KR" altLang="en-US" dirty="0" err="1"/>
              <a:t>를</a:t>
            </a:r>
            <a:r>
              <a:rPr lang="ko-KR" altLang="en-US" dirty="0"/>
              <a:t> 취하는 이유는</a:t>
            </a:r>
            <a:r>
              <a:rPr lang="en-US" altLang="ko-KR" dirty="0"/>
              <a:t>, </a:t>
            </a:r>
            <a:r>
              <a:rPr lang="ko-KR" altLang="en-US" dirty="0"/>
              <a:t>아실 분들은 잘 아시겠지만</a:t>
            </a:r>
            <a:r>
              <a:rPr lang="en-US" altLang="ko-KR" dirty="0"/>
              <a:t>, Pi</a:t>
            </a:r>
            <a:r>
              <a:rPr lang="ko-KR" altLang="en-US" dirty="0"/>
              <a:t>기호가 </a:t>
            </a:r>
            <a:r>
              <a:rPr lang="en-US" altLang="ko-KR" dirty="0"/>
              <a:t>log</a:t>
            </a:r>
            <a:r>
              <a:rPr lang="ko-KR" altLang="en-US" dirty="0" err="1"/>
              <a:t>를</a:t>
            </a:r>
            <a:r>
              <a:rPr lang="ko-KR" altLang="en-US" dirty="0"/>
              <a:t> 취하면 </a:t>
            </a:r>
            <a:r>
              <a:rPr lang="en-US" altLang="ko-KR" dirty="0"/>
              <a:t>sum</a:t>
            </a:r>
            <a:r>
              <a:rPr lang="ko-KR" altLang="en-US" dirty="0"/>
              <a:t>이 </a:t>
            </a:r>
            <a:r>
              <a:rPr lang="ko-KR" altLang="en-US" dirty="0" err="1"/>
              <a:t>되자나요</a:t>
            </a:r>
            <a:r>
              <a:rPr lang="en-US" altLang="ko-KR" dirty="0"/>
              <a:t>? </a:t>
            </a:r>
            <a:r>
              <a:rPr lang="ko-KR" altLang="en-US" dirty="0"/>
              <a:t>이렇게 계산을 편하게 하기 위해 자주 쓰이는 기법이라고 보면 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35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여기서 질문이</a:t>
            </a:r>
            <a:r>
              <a:rPr lang="en-US" altLang="ko-KR" dirty="0"/>
              <a:t> </a:t>
            </a:r>
            <a:r>
              <a:rPr lang="ko-KR" altLang="en-US" dirty="0"/>
              <a:t>대체 저 확률을 어떻게 </a:t>
            </a:r>
            <a:r>
              <a:rPr lang="ko-KR" altLang="en-US" dirty="0" err="1"/>
              <a:t>구하냐인데</a:t>
            </a:r>
            <a:r>
              <a:rPr lang="en-US" altLang="ko-KR" dirty="0"/>
              <a:t>, </a:t>
            </a:r>
            <a:r>
              <a:rPr lang="ko-KR" altLang="en-US" dirty="0"/>
              <a:t>다음과 같다고 합니다</a:t>
            </a:r>
            <a:r>
              <a:rPr lang="en-US" altLang="ko-KR" dirty="0"/>
              <a:t>. </a:t>
            </a:r>
            <a:r>
              <a:rPr lang="ko-KR" altLang="en-US" dirty="0"/>
              <a:t>아까 센터 </a:t>
            </a:r>
            <a:r>
              <a:rPr lang="ko-KR" altLang="en-US" dirty="0" err="1"/>
              <a:t>워드랑</a:t>
            </a:r>
            <a:r>
              <a:rPr lang="ko-KR" altLang="en-US" dirty="0"/>
              <a:t> 앞뒤 단어들을 가지고 한다고 </a:t>
            </a:r>
            <a:r>
              <a:rPr lang="ko-KR" altLang="en-US" dirty="0" err="1"/>
              <a:t>했자나요</a:t>
            </a:r>
            <a:r>
              <a:rPr lang="en-US" altLang="ko-KR" dirty="0"/>
              <a:t>? </a:t>
            </a:r>
            <a:r>
              <a:rPr lang="ko-KR" altLang="en-US" dirty="0"/>
              <a:t>이 앞뒤 단어들을 </a:t>
            </a:r>
            <a:r>
              <a:rPr lang="en-US" altLang="ko-KR" dirty="0"/>
              <a:t>context </a:t>
            </a:r>
            <a:r>
              <a:rPr lang="ko-KR" altLang="en-US" dirty="0"/>
              <a:t>또는 </a:t>
            </a:r>
            <a:r>
              <a:rPr lang="en-US" altLang="ko-KR" dirty="0"/>
              <a:t>outside </a:t>
            </a:r>
            <a:r>
              <a:rPr lang="ko-KR" altLang="en-US" dirty="0" err="1"/>
              <a:t>워드라고</a:t>
            </a:r>
            <a:r>
              <a:rPr lang="ko-KR" altLang="en-US" dirty="0"/>
              <a:t> 하는데</a:t>
            </a:r>
            <a:r>
              <a:rPr lang="en-US" altLang="ko-KR" dirty="0"/>
              <a:t>, </a:t>
            </a:r>
            <a:r>
              <a:rPr lang="ko-KR" altLang="en-US" dirty="0"/>
              <a:t>이 둘의 벡터를 가지고 다음을 계산한다고 합니다</a:t>
            </a:r>
            <a:r>
              <a:rPr lang="en-US" altLang="ko-KR" dirty="0"/>
              <a:t>. </a:t>
            </a:r>
            <a:r>
              <a:rPr lang="ko-KR" altLang="en-US" dirty="0"/>
              <a:t>이 밑에 공식이 뭐냐는 다음 슬라이드에서 봅시다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608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이 </a:t>
            </a:r>
            <a:r>
              <a:rPr lang="en-US" altLang="ko-KR" dirty="0"/>
              <a:t>exponential </a:t>
            </a:r>
            <a:r>
              <a:rPr lang="ko-KR" altLang="en-US" dirty="0"/>
              <a:t>안에는 </a:t>
            </a:r>
            <a:r>
              <a:rPr lang="en-US" altLang="ko-KR" dirty="0"/>
              <a:t>center </a:t>
            </a:r>
            <a:r>
              <a:rPr lang="ko-KR" altLang="en-US" dirty="0"/>
              <a:t>워드와 </a:t>
            </a:r>
            <a:r>
              <a:rPr lang="en-US" altLang="ko-KR" dirty="0"/>
              <a:t>outside</a:t>
            </a:r>
            <a:r>
              <a:rPr lang="ko-KR" altLang="en-US" dirty="0"/>
              <a:t>워드의 닷곱이 들어갑니다</a:t>
            </a:r>
            <a:r>
              <a:rPr lang="en-US" altLang="ko-KR" dirty="0"/>
              <a:t>. </a:t>
            </a:r>
            <a:r>
              <a:rPr lang="ko-KR" altLang="en-US" dirty="0"/>
              <a:t>여기서 보면 </a:t>
            </a:r>
            <a:r>
              <a:rPr lang="en-US" altLang="ko-KR" dirty="0"/>
              <a:t>u</a:t>
            </a:r>
            <a:r>
              <a:rPr lang="ko-KR" altLang="en-US" dirty="0"/>
              <a:t> 아래에 </a:t>
            </a:r>
            <a:r>
              <a:rPr lang="en-US" altLang="ko-KR" dirty="0"/>
              <a:t>o</a:t>
            </a:r>
            <a:r>
              <a:rPr lang="ko-KR" altLang="en-US" dirty="0"/>
              <a:t>가 있는걸 보면 이게 </a:t>
            </a:r>
            <a:r>
              <a:rPr lang="en-US" altLang="ko-KR" dirty="0"/>
              <a:t>Outside </a:t>
            </a:r>
            <a:r>
              <a:rPr lang="ko-KR" altLang="en-US" dirty="0" err="1"/>
              <a:t>워드인것을</a:t>
            </a:r>
            <a:r>
              <a:rPr lang="ko-KR" altLang="en-US" dirty="0"/>
              <a:t> 알 수 있고</a:t>
            </a:r>
            <a:r>
              <a:rPr lang="en-US" altLang="ko-KR" dirty="0"/>
              <a:t>, v</a:t>
            </a:r>
            <a:r>
              <a:rPr lang="ko-KR" altLang="en-US" dirty="0"/>
              <a:t> 아래에 </a:t>
            </a:r>
            <a:r>
              <a:rPr lang="en-US" altLang="ko-KR" dirty="0"/>
              <a:t>c</a:t>
            </a:r>
            <a:r>
              <a:rPr lang="ko-KR" altLang="en-US" dirty="0"/>
              <a:t>가 있는 걸 보면 이게 </a:t>
            </a:r>
            <a:r>
              <a:rPr lang="en-US" altLang="ko-KR" dirty="0"/>
              <a:t>center </a:t>
            </a:r>
            <a:r>
              <a:rPr lang="ko-KR" altLang="en-US" dirty="0"/>
              <a:t>워드임을 알 수 있습니다</a:t>
            </a:r>
            <a:r>
              <a:rPr lang="en-US" altLang="ko-KR" dirty="0"/>
              <a:t>. </a:t>
            </a:r>
            <a:r>
              <a:rPr lang="ko-KR" altLang="en-US" dirty="0"/>
              <a:t>그리고 밑에는 </a:t>
            </a:r>
            <a:r>
              <a:rPr lang="en-US" altLang="ko-KR" dirty="0"/>
              <a:t>sum</a:t>
            </a:r>
            <a:r>
              <a:rPr lang="ko-KR" altLang="en-US" dirty="0"/>
              <a:t>이 있죠</a:t>
            </a:r>
            <a:r>
              <a:rPr lang="en-US" altLang="ko-KR" dirty="0"/>
              <a:t>? </a:t>
            </a:r>
            <a:r>
              <a:rPr lang="ko-KR" altLang="en-US" dirty="0"/>
              <a:t>이게 </a:t>
            </a:r>
            <a:r>
              <a:rPr lang="ko-KR" altLang="en-US" dirty="0" err="1"/>
              <a:t>뭐냐면</a:t>
            </a:r>
            <a:r>
              <a:rPr lang="en-US" altLang="ko-KR" dirty="0"/>
              <a:t>, outside</a:t>
            </a:r>
            <a:r>
              <a:rPr lang="ko-KR" altLang="en-US" dirty="0"/>
              <a:t> 워드 대신에 </a:t>
            </a:r>
            <a:r>
              <a:rPr lang="en-US" altLang="ko-KR" dirty="0"/>
              <a:t>u </a:t>
            </a:r>
            <a:r>
              <a:rPr lang="ko-KR" altLang="en-US" dirty="0"/>
              <a:t>밑에 </a:t>
            </a:r>
            <a:r>
              <a:rPr lang="en-US" altLang="ko-KR" dirty="0"/>
              <a:t>w</a:t>
            </a:r>
            <a:r>
              <a:rPr lang="ko-KR" altLang="en-US" dirty="0"/>
              <a:t>가 있는데</a:t>
            </a:r>
            <a:r>
              <a:rPr lang="en-US" altLang="ko-KR" dirty="0"/>
              <a:t> </a:t>
            </a:r>
            <a:r>
              <a:rPr lang="ko-KR" altLang="en-US" dirty="0"/>
              <a:t>이는 그냥 랜덤 단어입니다</a:t>
            </a:r>
            <a:r>
              <a:rPr lang="en-US" altLang="ko-KR" dirty="0"/>
              <a:t>. </a:t>
            </a:r>
            <a:r>
              <a:rPr lang="ko-KR" altLang="en-US" dirty="0"/>
              <a:t>그래서 이 </a:t>
            </a:r>
            <a:r>
              <a:rPr lang="en-US" altLang="ko-KR" dirty="0"/>
              <a:t>sum</a:t>
            </a:r>
            <a:r>
              <a:rPr lang="ko-KR" altLang="en-US" dirty="0"/>
              <a:t>이 저희 데이터의 모든 단어 하나하나와 </a:t>
            </a:r>
            <a:r>
              <a:rPr lang="en-US" altLang="ko-KR" dirty="0"/>
              <a:t>center</a:t>
            </a:r>
            <a:r>
              <a:rPr lang="ko-KR" altLang="en-US" dirty="0"/>
              <a:t>워드의 닷곱의 합입니다</a:t>
            </a:r>
            <a:r>
              <a:rPr lang="en-US" altLang="ko-KR" dirty="0"/>
              <a:t>. </a:t>
            </a:r>
            <a:r>
              <a:rPr lang="ko-KR" altLang="en-US" dirty="0"/>
              <a:t>이런걸 대체 </a:t>
            </a:r>
            <a:r>
              <a:rPr lang="ko-KR" altLang="en-US" dirty="0" err="1"/>
              <a:t>왜하냐라고</a:t>
            </a:r>
            <a:r>
              <a:rPr lang="ko-KR" altLang="en-US" dirty="0"/>
              <a:t> 물으면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dirty="0" err="1"/>
              <a:t>노멀라이징이라고</a:t>
            </a:r>
            <a:r>
              <a:rPr lang="ko-KR" altLang="en-US" dirty="0"/>
              <a:t> 하는데</a:t>
            </a:r>
            <a:r>
              <a:rPr lang="en-US" altLang="ko-KR" dirty="0"/>
              <a:t>, </a:t>
            </a:r>
            <a:r>
              <a:rPr lang="ko-KR" altLang="en-US" dirty="0"/>
              <a:t>이렇게 하면 확률을 구할 수 있기 때문이죠</a:t>
            </a:r>
            <a:r>
              <a:rPr lang="en-US" altLang="ko-KR" dirty="0"/>
              <a:t>. </a:t>
            </a:r>
            <a:r>
              <a:rPr lang="ko-KR" altLang="en-US" dirty="0"/>
              <a:t>눈치가 빠른 사람이라면 벌서 </a:t>
            </a:r>
            <a:r>
              <a:rPr lang="ko-KR" altLang="en-US" dirty="0" err="1"/>
              <a:t>아셨겟지만</a:t>
            </a:r>
            <a:r>
              <a:rPr lang="en-US" altLang="ko-KR" dirty="0"/>
              <a:t>, </a:t>
            </a:r>
            <a:r>
              <a:rPr lang="ko-KR" altLang="en-US" dirty="0"/>
              <a:t>이게 </a:t>
            </a:r>
            <a:r>
              <a:rPr lang="en-US" altLang="ko-KR" dirty="0" err="1"/>
              <a:t>sotfmax</a:t>
            </a:r>
            <a:r>
              <a:rPr lang="en-US" altLang="ko-KR" dirty="0"/>
              <a:t> function</a:t>
            </a:r>
            <a:r>
              <a:rPr lang="ko-KR" altLang="en-US" dirty="0"/>
              <a:t>이라고 합니다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9413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이걸 학습하는 과정은 </a:t>
            </a:r>
            <a:r>
              <a:rPr lang="en-US" altLang="ko-KR" dirty="0"/>
              <a:t>NLP</a:t>
            </a:r>
            <a:r>
              <a:rPr lang="ko-KR" altLang="en-US" dirty="0"/>
              <a:t>에만 </a:t>
            </a:r>
            <a:r>
              <a:rPr lang="ko-KR" altLang="en-US" dirty="0" err="1"/>
              <a:t>관한것이</a:t>
            </a:r>
            <a:r>
              <a:rPr lang="ko-KR" altLang="en-US" dirty="0"/>
              <a:t> 아니라 </a:t>
            </a:r>
            <a:r>
              <a:rPr lang="ko-KR" altLang="en-US" dirty="0" err="1"/>
              <a:t>딥러닝</a:t>
            </a:r>
            <a:r>
              <a:rPr lang="ko-KR" altLang="en-US" dirty="0"/>
              <a:t> 과정이기 때문에 이 부분은 생략하겠습니다</a:t>
            </a:r>
            <a:r>
              <a:rPr lang="en-US" altLang="ko-KR" dirty="0"/>
              <a:t>. </a:t>
            </a:r>
            <a:r>
              <a:rPr lang="ko-KR" altLang="en-US" dirty="0"/>
              <a:t>뭐 핵심은</a:t>
            </a:r>
            <a:r>
              <a:rPr lang="en-US" altLang="ko-KR" dirty="0"/>
              <a:t>, </a:t>
            </a:r>
            <a:r>
              <a:rPr lang="ko-KR" altLang="en-US" dirty="0"/>
              <a:t>아까 그 확률을 최대화하는 </a:t>
            </a:r>
            <a:r>
              <a:rPr lang="ko-KR" altLang="en-US" dirty="0" err="1"/>
              <a:t>쎄타값을</a:t>
            </a:r>
            <a:r>
              <a:rPr lang="ko-KR" altLang="en-US" dirty="0"/>
              <a:t> </a:t>
            </a:r>
            <a:r>
              <a:rPr lang="ko-KR" altLang="en-US" dirty="0" err="1"/>
              <a:t>찾는거라고</a:t>
            </a:r>
            <a:r>
              <a:rPr lang="ko-KR" altLang="en-US" dirty="0"/>
              <a:t> 보면 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366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제가</a:t>
            </a:r>
            <a:r>
              <a:rPr lang="en-US" dirty="0"/>
              <a:t> </a:t>
            </a:r>
            <a:r>
              <a:rPr lang="en-US" dirty="0" err="1"/>
              <a:t>여태</a:t>
            </a:r>
            <a:r>
              <a:rPr lang="en-US" dirty="0"/>
              <a:t> </a:t>
            </a:r>
            <a:r>
              <a:rPr lang="en-US" dirty="0" err="1"/>
              <a:t>말만</a:t>
            </a:r>
            <a:r>
              <a:rPr lang="en-US" dirty="0"/>
              <a:t> </a:t>
            </a:r>
            <a:r>
              <a:rPr lang="en-US" dirty="0" err="1"/>
              <a:t>번지르르하게</a:t>
            </a:r>
            <a:r>
              <a:rPr lang="en-US" dirty="0"/>
              <a:t> </a:t>
            </a:r>
            <a:r>
              <a:rPr lang="en-US" dirty="0" err="1"/>
              <a:t>한거</a:t>
            </a:r>
            <a:r>
              <a:rPr lang="en-US" dirty="0"/>
              <a:t> </a:t>
            </a:r>
            <a:r>
              <a:rPr lang="en-US" dirty="0" err="1"/>
              <a:t>같은데</a:t>
            </a:r>
            <a:r>
              <a:rPr lang="en-US" altLang="ko-KR" dirty="0"/>
              <a:t>, </a:t>
            </a:r>
            <a:r>
              <a:rPr lang="ko-KR" altLang="en-US" dirty="0"/>
              <a:t>예를 봅시다</a:t>
            </a:r>
            <a:r>
              <a:rPr lang="en-US" altLang="ko-KR" dirty="0"/>
              <a:t>. </a:t>
            </a:r>
            <a:r>
              <a:rPr lang="ko-KR" altLang="en-US" dirty="0"/>
              <a:t>이 수업에서 워드 </a:t>
            </a:r>
            <a:r>
              <a:rPr lang="ko-KR" altLang="en-US" dirty="0" err="1"/>
              <a:t>임베딩의</a:t>
            </a:r>
            <a:r>
              <a:rPr lang="ko-KR" altLang="en-US" dirty="0"/>
              <a:t> 예로 </a:t>
            </a:r>
            <a:r>
              <a:rPr lang="en-US" altLang="ko-KR" dirty="0"/>
              <a:t>word2vec</a:t>
            </a:r>
            <a:r>
              <a:rPr lang="ko-KR" altLang="en-US" dirty="0"/>
              <a:t>이 아닌 </a:t>
            </a:r>
            <a:r>
              <a:rPr lang="en-US" altLang="ko-KR" dirty="0"/>
              <a:t>glove</a:t>
            </a:r>
            <a:r>
              <a:rPr lang="ko-KR" altLang="en-US" dirty="0"/>
              <a:t>로 예를 보여줘서 당황했는데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glove</a:t>
            </a:r>
            <a:r>
              <a:rPr lang="ko-KR" altLang="en-US" dirty="0"/>
              <a:t>가 </a:t>
            </a:r>
            <a:r>
              <a:rPr lang="en-US" altLang="ko-KR" dirty="0" err="1"/>
              <a:t>stanford</a:t>
            </a:r>
            <a:r>
              <a:rPr lang="ko-KR" altLang="en-US" dirty="0"/>
              <a:t>에서 </a:t>
            </a:r>
            <a:r>
              <a:rPr lang="ko-KR" altLang="en-US" dirty="0" err="1"/>
              <a:t>만든거라서</a:t>
            </a:r>
            <a:r>
              <a:rPr lang="ko-KR" altLang="en-US" dirty="0"/>
              <a:t> </a:t>
            </a:r>
            <a:r>
              <a:rPr lang="ko-KR" altLang="en-US" dirty="0" err="1"/>
              <a:t>그런거</a:t>
            </a:r>
            <a:r>
              <a:rPr lang="ko-KR" altLang="en-US" dirty="0"/>
              <a:t> 같아요</a:t>
            </a:r>
            <a:r>
              <a:rPr lang="en-US" altLang="ko-KR" dirty="0"/>
              <a:t>. </a:t>
            </a:r>
            <a:r>
              <a:rPr lang="ko-KR" altLang="en-US" dirty="0" err="1"/>
              <a:t>암튼</a:t>
            </a:r>
            <a:r>
              <a:rPr lang="ko-KR" altLang="en-US" dirty="0"/>
              <a:t> 뭐 둘다 워드 </a:t>
            </a:r>
            <a:r>
              <a:rPr lang="ko-KR" altLang="en-US" dirty="0" err="1"/>
              <a:t>임베딩을</a:t>
            </a:r>
            <a:r>
              <a:rPr lang="ko-KR" altLang="en-US" dirty="0"/>
              <a:t> 위한 모델이니 상관은 없습니다</a:t>
            </a:r>
            <a:r>
              <a:rPr lang="en-US" altLang="ko-KR" dirty="0"/>
              <a:t>. </a:t>
            </a:r>
            <a:r>
              <a:rPr lang="ko-KR" altLang="en-US" dirty="0"/>
              <a:t>이는</a:t>
            </a:r>
            <a:r>
              <a:rPr lang="en-US" altLang="ko-KR" dirty="0"/>
              <a:t>, bread</a:t>
            </a:r>
            <a:r>
              <a:rPr lang="ko-KR" altLang="en-US" dirty="0"/>
              <a:t>와 </a:t>
            </a:r>
            <a:r>
              <a:rPr lang="en-US" altLang="ko-KR" dirty="0"/>
              <a:t>croissant</a:t>
            </a:r>
            <a:r>
              <a:rPr lang="ko-KR" altLang="en-US" dirty="0"/>
              <a:t>라는 단어들의 워드 벡터들입니다</a:t>
            </a:r>
            <a:r>
              <a:rPr lang="en-US" altLang="ko-KR" dirty="0"/>
              <a:t>. </a:t>
            </a:r>
            <a:r>
              <a:rPr lang="ko-KR" altLang="en-US" dirty="0"/>
              <a:t>되게 </a:t>
            </a:r>
            <a:r>
              <a:rPr lang="en-US" altLang="ko-KR" dirty="0"/>
              <a:t>dense</a:t>
            </a:r>
            <a:r>
              <a:rPr lang="ko-KR" altLang="en-US" dirty="0"/>
              <a:t>하죠</a:t>
            </a:r>
            <a:r>
              <a:rPr lang="en-US" altLang="ko-KR" dirty="0"/>
              <a:t>? </a:t>
            </a:r>
            <a:r>
              <a:rPr lang="ko-KR" altLang="en-US" dirty="0"/>
              <a:t>아 그리고</a:t>
            </a:r>
            <a:r>
              <a:rPr lang="en-US" altLang="ko-KR" dirty="0"/>
              <a:t>, </a:t>
            </a:r>
            <a:r>
              <a:rPr lang="ko-KR" altLang="en-US" dirty="0"/>
              <a:t>여기 보시면 이 첫번째 원소가 둘다 음수이고</a:t>
            </a:r>
            <a:r>
              <a:rPr lang="en-US" altLang="ko-KR" dirty="0"/>
              <a:t>, </a:t>
            </a:r>
            <a:r>
              <a:rPr lang="ko-KR" altLang="en-US" dirty="0"/>
              <a:t>두번째가 둘다 양수이고</a:t>
            </a:r>
            <a:r>
              <a:rPr lang="en-US" altLang="ko-KR" dirty="0"/>
              <a:t>, </a:t>
            </a:r>
            <a:r>
              <a:rPr lang="ko-KR" altLang="en-US" dirty="0"/>
              <a:t>세번째가 둘다 음수이고</a:t>
            </a:r>
            <a:r>
              <a:rPr lang="en-US" altLang="ko-KR" dirty="0"/>
              <a:t>, </a:t>
            </a:r>
            <a:r>
              <a:rPr lang="ko-KR" altLang="en-US" dirty="0"/>
              <a:t>이 패턴이 많이 유지되는 것을 보면 둘이 비슷하다고 유추해볼 수가 있네요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846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함수로 </a:t>
            </a:r>
            <a:r>
              <a:rPr lang="ko-KR" altLang="en-US" dirty="0" err="1"/>
              <a:t>크로아상과</a:t>
            </a:r>
            <a:r>
              <a:rPr lang="ko-KR" altLang="en-US" dirty="0"/>
              <a:t> 비슷한 단어들을 </a:t>
            </a:r>
            <a:r>
              <a:rPr lang="ko-KR" altLang="en-US" dirty="0" err="1"/>
              <a:t>찾아봐라라고</a:t>
            </a:r>
            <a:r>
              <a:rPr lang="ko-KR" altLang="en-US" dirty="0"/>
              <a:t> 시키면</a:t>
            </a:r>
            <a:r>
              <a:rPr lang="en-US" altLang="ko-KR" dirty="0"/>
              <a:t> </a:t>
            </a:r>
            <a:r>
              <a:rPr lang="ko-KR" altLang="en-US" dirty="0"/>
              <a:t>이런 결과가 나옵니다</a:t>
            </a:r>
            <a:r>
              <a:rPr lang="en-US" altLang="ko-KR" dirty="0"/>
              <a:t>. </a:t>
            </a:r>
            <a:r>
              <a:rPr lang="ko-KR" altLang="en-US" dirty="0"/>
              <a:t>근데 웃기게도 방금 본 </a:t>
            </a:r>
            <a:r>
              <a:rPr lang="en-US" altLang="ko-KR" dirty="0"/>
              <a:t>bread</a:t>
            </a:r>
            <a:r>
              <a:rPr lang="ko-KR" altLang="en-US" dirty="0"/>
              <a:t>라는 단어는 </a:t>
            </a:r>
            <a:r>
              <a:rPr lang="ko-KR" altLang="en-US" dirty="0" err="1"/>
              <a:t>안나왔지만</a:t>
            </a:r>
            <a:r>
              <a:rPr lang="en-US" altLang="ko-KR" dirty="0"/>
              <a:t>, </a:t>
            </a:r>
            <a:r>
              <a:rPr lang="ko-KR" altLang="en-US" dirty="0"/>
              <a:t>그래도 여기 나온 것들이 바게트나 </a:t>
            </a:r>
            <a:r>
              <a:rPr lang="ko-KR" altLang="en-US" dirty="0" err="1"/>
              <a:t>또르띠야</a:t>
            </a:r>
            <a:r>
              <a:rPr lang="ko-KR" altLang="en-US" dirty="0"/>
              <a:t> </a:t>
            </a:r>
            <a:r>
              <a:rPr lang="ko-KR" altLang="en-US" dirty="0" err="1"/>
              <a:t>처럼</a:t>
            </a:r>
            <a:r>
              <a:rPr lang="ko-KR" altLang="en-US" dirty="0"/>
              <a:t> 뭐 빵과 비슷한 단어들인 것을 볼 수가 있네요</a:t>
            </a:r>
            <a:r>
              <a:rPr lang="en-US" altLang="ko-KR" dirty="0"/>
              <a:t>. </a:t>
            </a:r>
            <a:r>
              <a:rPr lang="ko-KR" altLang="en-US" dirty="0"/>
              <a:t>뭐 나머지들도 잘은 모르겠지만 다 먹는 것들인 거 같네요</a:t>
            </a:r>
            <a:r>
              <a:rPr lang="en-US" altLang="ko-KR" dirty="0"/>
              <a:t>. </a:t>
            </a:r>
            <a:r>
              <a:rPr lang="ko-KR" altLang="en-US" dirty="0"/>
              <a:t>귀찮아서 따로 </a:t>
            </a:r>
            <a:r>
              <a:rPr lang="ko-KR" altLang="en-US" dirty="0" err="1"/>
              <a:t>찾아보진</a:t>
            </a:r>
            <a:r>
              <a:rPr lang="ko-KR" altLang="en-US" dirty="0"/>
              <a:t> 않았습니다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064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워드 </a:t>
            </a:r>
            <a:r>
              <a:rPr lang="ko-KR" altLang="en-US" dirty="0" err="1"/>
              <a:t>임베딩과</a:t>
            </a:r>
            <a:r>
              <a:rPr lang="ko-KR" altLang="en-US" dirty="0"/>
              <a:t> 관련해서 아주 재미있는 부산물을 소개하고 발표를 </a:t>
            </a:r>
            <a:r>
              <a:rPr lang="ko-KR" altLang="en-US" dirty="0" err="1"/>
              <a:t>마칠게요</a:t>
            </a:r>
            <a:r>
              <a:rPr lang="en-US" altLang="ko-KR" dirty="0"/>
              <a:t>. </a:t>
            </a:r>
            <a:r>
              <a:rPr lang="ko-KR" altLang="en-US" dirty="0"/>
              <a:t>이렇게 벡터로 나타난 단어들에 대해서 산술 작업을 하면 말이 된다는 것인데요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ko-KR" altLang="en-US" dirty="0" err="1"/>
              <a:t>뭔소리냐</a:t>
            </a:r>
            <a:r>
              <a:rPr lang="ko-KR" altLang="en-US" dirty="0"/>
              <a:t> 하면</a:t>
            </a:r>
            <a:r>
              <a:rPr lang="en-US" altLang="ko-KR" dirty="0"/>
              <a:t>, </a:t>
            </a:r>
            <a:r>
              <a:rPr lang="ko-KR" altLang="en-US" dirty="0"/>
              <a:t>다음 예를 봅시다</a:t>
            </a:r>
            <a:r>
              <a:rPr lang="en-US" altLang="ko-KR" dirty="0"/>
              <a:t>. King</a:t>
            </a:r>
            <a:r>
              <a:rPr lang="ko-KR" altLang="en-US" dirty="0"/>
              <a:t>에서 </a:t>
            </a:r>
            <a:r>
              <a:rPr lang="en-US" altLang="ko-KR" dirty="0"/>
              <a:t>Man</a:t>
            </a:r>
            <a:r>
              <a:rPr lang="ko-KR" altLang="en-US" dirty="0"/>
              <a:t>이라는 단어를 빼고</a:t>
            </a:r>
            <a:r>
              <a:rPr lang="en-US" altLang="ko-KR" dirty="0"/>
              <a:t>, woman</a:t>
            </a:r>
            <a:r>
              <a:rPr lang="ko-KR" altLang="en-US" dirty="0"/>
              <a:t>이라는 단어를 더하면</a:t>
            </a:r>
            <a:r>
              <a:rPr lang="en-US" altLang="ko-KR" dirty="0"/>
              <a:t> Queen</a:t>
            </a:r>
            <a:r>
              <a:rPr lang="ko-KR" altLang="en-US" dirty="0"/>
              <a:t>이라는 단어를 얻을 수 있다는 것입니다</a:t>
            </a:r>
            <a:r>
              <a:rPr lang="en-US" altLang="ko-KR" dirty="0"/>
              <a:t>. </a:t>
            </a:r>
            <a:r>
              <a:rPr lang="ko-KR" altLang="en-US" dirty="0"/>
              <a:t>이러한 작업을 </a:t>
            </a:r>
            <a:r>
              <a:rPr lang="en-US" altLang="ko-KR" dirty="0"/>
              <a:t>analogy</a:t>
            </a:r>
            <a:r>
              <a:rPr lang="ko-KR" altLang="en-US" dirty="0" err="1"/>
              <a:t>라고</a:t>
            </a:r>
            <a:r>
              <a:rPr lang="ko-KR" altLang="en-US" dirty="0"/>
              <a:t> 하는데요</a:t>
            </a:r>
            <a:r>
              <a:rPr lang="en-US" altLang="ko-KR" dirty="0"/>
              <a:t>, </a:t>
            </a:r>
            <a:r>
              <a:rPr lang="ko-KR" altLang="en-US" dirty="0"/>
              <a:t>예를 좀만 더 봅시다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543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이걸 이렇게 이해하면 편합니다</a:t>
            </a:r>
            <a:r>
              <a:rPr lang="en-US" altLang="ko-KR" dirty="0"/>
              <a:t>. 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면 </a:t>
            </a:r>
            <a:r>
              <a:rPr lang="en-US" altLang="ko-KR" dirty="0"/>
              <a:t>C</a:t>
            </a:r>
            <a:r>
              <a:rPr lang="ko-KR" altLang="en-US" dirty="0"/>
              <a:t>는 뭐냐</a:t>
            </a:r>
            <a:r>
              <a:rPr lang="en-US" altLang="ko-KR" dirty="0"/>
              <a:t>?</a:t>
            </a:r>
            <a:r>
              <a:rPr lang="ko-KR" altLang="en-US" dirty="0"/>
              <a:t>로 이해하시면 되는데요</a:t>
            </a:r>
            <a:r>
              <a:rPr lang="en-US" altLang="ko-KR" dirty="0"/>
              <a:t>, </a:t>
            </a:r>
            <a:r>
              <a:rPr lang="ko-KR" altLang="en-US" dirty="0"/>
              <a:t>예들을 봅시다</a:t>
            </a:r>
            <a:r>
              <a:rPr lang="en-US" altLang="ko-KR" dirty="0"/>
              <a:t>. </a:t>
            </a:r>
            <a:r>
              <a:rPr lang="ko-KR" altLang="en-US" dirty="0"/>
              <a:t>호주가 </a:t>
            </a:r>
            <a:r>
              <a:rPr lang="ko-KR" altLang="en-US" dirty="0" err="1"/>
              <a:t>맥주면</a:t>
            </a:r>
            <a:r>
              <a:rPr lang="ko-KR" altLang="en-US" dirty="0"/>
              <a:t> 프랑스는 뭐냐</a:t>
            </a:r>
            <a:r>
              <a:rPr lang="en-US" altLang="ko-KR" dirty="0"/>
              <a:t>? </a:t>
            </a:r>
            <a:r>
              <a:rPr lang="ko-KR" altLang="en-US" dirty="0" err="1"/>
              <a:t>라고</a:t>
            </a:r>
            <a:r>
              <a:rPr lang="ko-KR" altLang="en-US" dirty="0"/>
              <a:t> 물으면 샴페인이라고 하네요</a:t>
            </a:r>
            <a:r>
              <a:rPr lang="en-US" altLang="ko-KR" dirty="0"/>
              <a:t>. </a:t>
            </a:r>
            <a:r>
              <a:rPr lang="ko-KR" altLang="en-US" dirty="0"/>
              <a:t>연필이 </a:t>
            </a:r>
            <a:r>
              <a:rPr lang="ko-KR" altLang="en-US" dirty="0" err="1"/>
              <a:t>스케칭이면</a:t>
            </a:r>
            <a:r>
              <a:rPr lang="ko-KR" altLang="en-US" dirty="0"/>
              <a:t> 카메라는 뭐냐</a:t>
            </a:r>
            <a:r>
              <a:rPr lang="en-US" altLang="ko-KR" dirty="0"/>
              <a:t>? </a:t>
            </a:r>
            <a:r>
              <a:rPr lang="ko-KR" altLang="en-US" dirty="0" err="1"/>
              <a:t>라고</a:t>
            </a:r>
            <a:r>
              <a:rPr lang="ko-KR" altLang="en-US" dirty="0"/>
              <a:t> 물으면 </a:t>
            </a:r>
            <a:r>
              <a:rPr lang="ko-KR" altLang="en-US" dirty="0" err="1"/>
              <a:t>포토그래핑이라고</a:t>
            </a:r>
            <a:r>
              <a:rPr lang="ko-KR" altLang="en-US" dirty="0"/>
              <a:t> 하네요</a:t>
            </a:r>
            <a:r>
              <a:rPr lang="en-US" altLang="ko-KR" dirty="0"/>
              <a:t>. 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일본이 일본인이면 호주는 뭐냐</a:t>
            </a:r>
            <a:r>
              <a:rPr lang="en-US" altLang="ko-KR" dirty="0"/>
              <a:t>? </a:t>
            </a:r>
            <a:r>
              <a:rPr lang="ko-KR" altLang="en-US" dirty="0" err="1"/>
              <a:t>라고</a:t>
            </a:r>
            <a:r>
              <a:rPr lang="ko-KR" altLang="en-US" dirty="0"/>
              <a:t> 물으면 </a:t>
            </a:r>
            <a:r>
              <a:rPr lang="ko-KR" altLang="en-US" dirty="0" err="1"/>
              <a:t>호주인이라고</a:t>
            </a:r>
            <a:r>
              <a:rPr lang="ko-KR" altLang="en-US" dirty="0"/>
              <a:t> 하네요</a:t>
            </a:r>
            <a:r>
              <a:rPr lang="en-US" altLang="ko-KR" dirty="0"/>
              <a:t>. </a:t>
            </a:r>
            <a:r>
              <a:rPr lang="ko-KR" altLang="en-US" dirty="0"/>
              <a:t>되게 </a:t>
            </a:r>
            <a:r>
              <a:rPr lang="ko-KR" altLang="en-US" dirty="0" err="1"/>
              <a:t>재밌지</a:t>
            </a:r>
            <a:r>
              <a:rPr lang="ko-KR" altLang="en-US" dirty="0"/>
              <a:t> 않나요</a:t>
            </a:r>
            <a:r>
              <a:rPr lang="en-US" altLang="ko-KR" dirty="0"/>
              <a:t>? </a:t>
            </a:r>
            <a:r>
              <a:rPr lang="ko-KR" altLang="en-US" dirty="0"/>
              <a:t>저는 되게 </a:t>
            </a:r>
            <a:r>
              <a:rPr lang="ko-KR" altLang="en-US" dirty="0" err="1"/>
              <a:t>재밌네요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2935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624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 이상</a:t>
            </a:r>
            <a:r>
              <a:rPr lang="en-US" altLang="ko-KR" dirty="0"/>
              <a:t>, </a:t>
            </a:r>
            <a:r>
              <a:rPr lang="ko-KR" altLang="en-US" dirty="0"/>
              <a:t>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12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저희가 현재 </a:t>
            </a:r>
            <a:r>
              <a:rPr lang="en-US" altLang="ko-KR" dirty="0"/>
              <a:t>3</a:t>
            </a:r>
            <a:r>
              <a:rPr lang="ko-KR" altLang="en-US" dirty="0"/>
              <a:t>번째 강의를 들었고 여러 모델을 알게 되었는데요</a:t>
            </a:r>
            <a:r>
              <a:rPr lang="en-US" altLang="ko-KR" dirty="0"/>
              <a:t>, </a:t>
            </a:r>
            <a:r>
              <a:rPr lang="ko-KR" altLang="en-US" dirty="0"/>
              <a:t>오늘 발표에서는 그중 가장 기초적이고 중요한 모델인 </a:t>
            </a:r>
            <a:r>
              <a:rPr lang="en-US" altLang="ko-KR" dirty="0"/>
              <a:t>word2vec</a:t>
            </a:r>
            <a:r>
              <a:rPr lang="ko-KR" altLang="en-US" dirty="0"/>
              <a:t>만을 소개해드리려고 합니다</a:t>
            </a:r>
            <a:r>
              <a:rPr lang="en-US" altLang="ko-KR" dirty="0"/>
              <a:t>. </a:t>
            </a:r>
            <a:r>
              <a:rPr lang="ko-KR" altLang="en-US" dirty="0"/>
              <a:t>그 스탠퍼드에서 강의를 </a:t>
            </a:r>
            <a:r>
              <a:rPr lang="ko-KR" altLang="en-US" dirty="0" err="1"/>
              <a:t>할때</a:t>
            </a:r>
            <a:r>
              <a:rPr lang="ko-KR" altLang="en-US" dirty="0"/>
              <a:t> 슬라이드도 제공을 해서 이 </a:t>
            </a:r>
            <a:r>
              <a:rPr lang="ko-KR" altLang="en-US" dirty="0" err="1"/>
              <a:t>피피티를</a:t>
            </a:r>
            <a:r>
              <a:rPr lang="ko-KR" altLang="en-US" dirty="0"/>
              <a:t> </a:t>
            </a:r>
            <a:r>
              <a:rPr lang="ko-KR" altLang="en-US" dirty="0" err="1"/>
              <a:t>만들때</a:t>
            </a:r>
            <a:r>
              <a:rPr lang="ko-KR" altLang="en-US" dirty="0"/>
              <a:t> 굳이 제가 뭐 직접 새로 만들 필요는 </a:t>
            </a:r>
            <a:r>
              <a:rPr lang="ko-KR" altLang="en-US" dirty="0" err="1"/>
              <a:t>없을거</a:t>
            </a:r>
            <a:r>
              <a:rPr lang="ko-KR" altLang="en-US" dirty="0"/>
              <a:t> 같아서 그 슬라이드를 캡처해서 본 </a:t>
            </a:r>
            <a:r>
              <a:rPr lang="ko-KR" altLang="en-US" dirty="0" err="1"/>
              <a:t>피피티를</a:t>
            </a:r>
            <a:r>
              <a:rPr lang="ko-KR" altLang="en-US" dirty="0"/>
              <a:t> 만들었다는 점을 미리 말씀 드립니다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그럼</a:t>
            </a:r>
            <a:r>
              <a:rPr lang="en-US" altLang="ko-KR" dirty="0"/>
              <a:t>, word2vec</a:t>
            </a:r>
            <a:r>
              <a:rPr lang="ko-KR" altLang="en-US" dirty="0"/>
              <a:t>이라는 모델을 보기에 앞서 단어의 의미가 무엇인가를 알아봅시다</a:t>
            </a:r>
            <a:r>
              <a:rPr lang="en-US" altLang="ko-KR" dirty="0"/>
              <a:t>. </a:t>
            </a:r>
            <a:r>
              <a:rPr lang="ko-KR" altLang="en-US" dirty="0" err="1"/>
              <a:t>웹스터</a:t>
            </a:r>
            <a:r>
              <a:rPr lang="ko-KR" altLang="en-US" dirty="0"/>
              <a:t> 사전에 다음과 같이 의미를 정의했습니다</a:t>
            </a:r>
            <a:r>
              <a:rPr lang="en-US" altLang="ko-KR" dirty="0"/>
              <a:t>. </a:t>
            </a:r>
            <a:r>
              <a:rPr lang="ko-KR" altLang="en-US" dirty="0"/>
              <a:t>그렇다면 단어의 의미를 저희가 컴퓨터에게 어떻게 알릴 수 있을까요</a:t>
            </a:r>
            <a:r>
              <a:rPr lang="en-US" altLang="ko-KR" dirty="0"/>
              <a:t>?</a:t>
            </a:r>
            <a:r>
              <a:rPr lang="ko-KR" altLang="en-US" dirty="0"/>
              <a:t> 기존에는 </a:t>
            </a:r>
            <a:r>
              <a:rPr lang="en-US" altLang="ko-KR" dirty="0"/>
              <a:t>WordNet</a:t>
            </a:r>
            <a:r>
              <a:rPr lang="ko-KR" altLang="en-US" dirty="0"/>
              <a:t>을 많이 활용했다고 합니다</a:t>
            </a:r>
            <a:r>
              <a:rPr lang="en-US" altLang="ko-KR" dirty="0"/>
              <a:t>. </a:t>
            </a:r>
            <a:r>
              <a:rPr lang="ko-KR" altLang="en-US" dirty="0" err="1"/>
              <a:t>구글링을</a:t>
            </a:r>
            <a:r>
              <a:rPr lang="ko-KR" altLang="en-US" dirty="0"/>
              <a:t> 해보니까 </a:t>
            </a:r>
            <a:r>
              <a:rPr lang="en-US" altLang="ko-KR" dirty="0"/>
              <a:t>WordNet</a:t>
            </a:r>
            <a:r>
              <a:rPr lang="ko-KR" altLang="en-US" dirty="0"/>
              <a:t>은 </a:t>
            </a:r>
            <a:r>
              <a:rPr lang="en-US" altLang="ko-KR" dirty="0"/>
              <a:t>1980</a:t>
            </a:r>
            <a:r>
              <a:rPr lang="ko-KR" altLang="en-US" dirty="0"/>
              <a:t>년대 중반에 프린스턴대에서 만들어졌다고 하는데</a:t>
            </a:r>
            <a:r>
              <a:rPr lang="en-US" altLang="ko-KR" dirty="0"/>
              <a:t>, </a:t>
            </a:r>
            <a:r>
              <a:rPr lang="ko-KR" altLang="en-US" dirty="0"/>
              <a:t>핵심은 이렇게 </a:t>
            </a:r>
            <a:r>
              <a:rPr lang="en-US" altLang="ko-KR" dirty="0"/>
              <a:t>synonym:</a:t>
            </a:r>
            <a:r>
              <a:rPr lang="ko-KR" altLang="en-US" dirty="0"/>
              <a:t> 동의어나 </a:t>
            </a:r>
            <a:r>
              <a:rPr lang="en-US" altLang="ko-KR" dirty="0"/>
              <a:t>hypernym:</a:t>
            </a:r>
            <a:r>
              <a:rPr lang="ko-KR" altLang="en-US" dirty="0"/>
              <a:t> </a:t>
            </a:r>
            <a:r>
              <a:rPr lang="ko-KR" altLang="en-US" dirty="0" err="1"/>
              <a:t>상의어를</a:t>
            </a:r>
            <a:r>
              <a:rPr lang="ko-KR" altLang="en-US" dirty="0"/>
              <a:t> 사용한다는 것 같아요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상의어란</a:t>
            </a:r>
            <a:r>
              <a:rPr lang="ko-KR" altLang="en-US" dirty="0"/>
              <a:t> 그 좀 포괄적인 단어로 예를 들면 </a:t>
            </a:r>
            <a:r>
              <a:rPr lang="ko-KR" altLang="en-US" dirty="0" err="1"/>
              <a:t>색깔하고</a:t>
            </a:r>
            <a:r>
              <a:rPr lang="ko-KR" altLang="en-US" dirty="0"/>
              <a:t> 빨간색</a:t>
            </a:r>
            <a:r>
              <a:rPr lang="en-US" altLang="ko-KR" dirty="0"/>
              <a:t>, </a:t>
            </a:r>
            <a:r>
              <a:rPr lang="ko-KR" altLang="en-US" dirty="0"/>
              <a:t>파란색 등등이 있으면 색깔이 </a:t>
            </a:r>
            <a:r>
              <a:rPr lang="ko-KR" altLang="en-US" dirty="0" err="1"/>
              <a:t>상의어가</a:t>
            </a:r>
            <a:r>
              <a:rPr lang="ko-KR" altLang="en-US" dirty="0"/>
              <a:t> </a:t>
            </a:r>
            <a:r>
              <a:rPr lang="ko-KR" altLang="en-US" dirty="0" err="1"/>
              <a:t>되는거죠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근데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WordNet이</a:t>
            </a:r>
            <a:r>
              <a:rPr lang="en-US" dirty="0"/>
              <a:t> </a:t>
            </a:r>
            <a:r>
              <a:rPr lang="en-US" dirty="0" err="1"/>
              <a:t>단점이</a:t>
            </a:r>
            <a:r>
              <a:rPr lang="en-US" dirty="0"/>
              <a:t> </a:t>
            </a:r>
            <a:r>
              <a:rPr lang="en-US" dirty="0" err="1"/>
              <a:t>있는데요</a:t>
            </a:r>
            <a:r>
              <a:rPr lang="en-US" dirty="0"/>
              <a:t> </a:t>
            </a:r>
            <a:r>
              <a:rPr lang="en-US" dirty="0" err="1"/>
              <a:t>그건</a:t>
            </a:r>
            <a:r>
              <a:rPr lang="en-US" dirty="0"/>
              <a:t> </a:t>
            </a:r>
            <a:r>
              <a:rPr lang="en-US" dirty="0" err="1"/>
              <a:t>바로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 </a:t>
            </a:r>
            <a:r>
              <a:rPr lang="ko-KR" altLang="en-US" dirty="0"/>
              <a:t>우선 단어마다 뉘앙스가 있는데 이런걸 잘 캐치를 못한다는 것 같고</a:t>
            </a:r>
            <a:r>
              <a:rPr lang="en-US" altLang="ko-KR" dirty="0"/>
              <a:t>, </a:t>
            </a:r>
            <a:r>
              <a:rPr lang="ko-KR" altLang="en-US" dirty="0"/>
              <a:t>또 시간이 지날수록 새로운 단어들이 많이 생기기 마련인데 이를 반영 못한다는 것이지요</a:t>
            </a:r>
            <a:r>
              <a:rPr lang="en-US" altLang="ko-KR" dirty="0"/>
              <a:t>. </a:t>
            </a:r>
            <a:r>
              <a:rPr lang="ko-KR" altLang="en-US" dirty="0"/>
              <a:t>게다가 되게 주관적이고 사람이 </a:t>
            </a:r>
            <a:r>
              <a:rPr lang="ko-KR" altLang="en-US" dirty="0" err="1"/>
              <a:t>개입해야하고</a:t>
            </a:r>
            <a:r>
              <a:rPr lang="ko-KR" altLang="en-US" dirty="0"/>
              <a:t> 마지막으로 </a:t>
            </a:r>
            <a:r>
              <a:rPr lang="ko-KR" altLang="en-US" dirty="0" err="1"/>
              <a:t>단어끼리의</a:t>
            </a:r>
            <a:r>
              <a:rPr lang="ko-KR" altLang="en-US" dirty="0"/>
              <a:t> </a:t>
            </a:r>
            <a:r>
              <a:rPr lang="ko-KR" altLang="en-US" dirty="0" err="1"/>
              <a:t>유사도를</a:t>
            </a:r>
            <a:r>
              <a:rPr lang="ko-KR" altLang="en-US" dirty="0"/>
              <a:t> 정확하게 측정을 못하는 등</a:t>
            </a:r>
            <a:r>
              <a:rPr lang="en-US" altLang="ko-KR" dirty="0"/>
              <a:t>, </a:t>
            </a:r>
            <a:r>
              <a:rPr lang="ko-KR" altLang="en-US" dirty="0"/>
              <a:t>뭐 단점 투성이라고 설명을 하네요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128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그래서</a:t>
            </a:r>
            <a:r>
              <a:rPr lang="en-US" dirty="0"/>
              <a:t> </a:t>
            </a:r>
            <a:r>
              <a:rPr lang="en-US" dirty="0" err="1"/>
              <a:t>시도된</a:t>
            </a:r>
            <a:r>
              <a:rPr lang="en-US" dirty="0"/>
              <a:t> </a:t>
            </a:r>
            <a:r>
              <a:rPr lang="en-US" dirty="0" err="1"/>
              <a:t>것이</a:t>
            </a:r>
            <a:r>
              <a:rPr lang="en-US" dirty="0"/>
              <a:t> </a:t>
            </a:r>
            <a:r>
              <a:rPr lang="en-US" dirty="0" err="1"/>
              <a:t>이렇게</a:t>
            </a:r>
            <a:r>
              <a:rPr lang="en-US" dirty="0"/>
              <a:t> </a:t>
            </a:r>
            <a:r>
              <a:rPr lang="en-US" altLang="ko-KR" dirty="0"/>
              <a:t>One-hot encoding </a:t>
            </a:r>
            <a:r>
              <a:rPr lang="ko-KR" altLang="en-US" dirty="0"/>
              <a:t>방법인데요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공부하다보면</a:t>
            </a:r>
            <a:r>
              <a:rPr lang="ko-KR" altLang="en-US" dirty="0"/>
              <a:t> 흔히 접하는 방법이기도 하죠</a:t>
            </a:r>
            <a:r>
              <a:rPr lang="en-US" altLang="ko-KR" dirty="0"/>
              <a:t>. </a:t>
            </a:r>
            <a:r>
              <a:rPr lang="ko-KR" altLang="en-US" dirty="0"/>
              <a:t>근데 이 방법의 단점은 </a:t>
            </a:r>
            <a:r>
              <a:rPr lang="ko-KR" altLang="en-US" dirty="0" err="1"/>
              <a:t>단어끼리의</a:t>
            </a:r>
            <a:r>
              <a:rPr lang="ko-KR" altLang="en-US" dirty="0"/>
              <a:t> </a:t>
            </a:r>
            <a:r>
              <a:rPr lang="ko-KR" altLang="en-US" dirty="0" err="1"/>
              <a:t>유사도를</a:t>
            </a:r>
            <a:r>
              <a:rPr lang="ko-KR" altLang="en-US" dirty="0"/>
              <a:t> 측정을 못한다고 하는데요</a:t>
            </a:r>
            <a:r>
              <a:rPr lang="en-US" altLang="ko-KR" dirty="0"/>
              <a:t>, </a:t>
            </a:r>
            <a:r>
              <a:rPr lang="ko-KR" altLang="en-US" dirty="0"/>
              <a:t>예를 봅시다</a:t>
            </a:r>
            <a:r>
              <a:rPr lang="en-US" altLang="ko-KR" dirty="0"/>
              <a:t>. Seattle motel</a:t>
            </a:r>
            <a:r>
              <a:rPr lang="ko-KR" altLang="en-US" dirty="0"/>
              <a:t>을 검색하면 </a:t>
            </a:r>
            <a:r>
              <a:rPr lang="en-US" altLang="ko-KR" dirty="0"/>
              <a:t>Seattle hotel</a:t>
            </a:r>
            <a:r>
              <a:rPr lang="ko-KR" altLang="en-US" dirty="0"/>
              <a:t>도 나오도록 하고 싶은데 이렇게 벡터로 나타난 모텔과 호텔이 서로 직교한다는 거죠</a:t>
            </a:r>
            <a:r>
              <a:rPr lang="en-US" altLang="ko-KR" dirty="0"/>
              <a:t>. </a:t>
            </a:r>
            <a:r>
              <a:rPr lang="ko-KR" altLang="en-US" dirty="0"/>
              <a:t>저희가 선형대수학에서 배우는 내용 중 하나가</a:t>
            </a:r>
            <a:r>
              <a:rPr lang="en-US" altLang="ko-KR" dirty="0"/>
              <a:t> </a:t>
            </a:r>
            <a:r>
              <a:rPr lang="ko-KR" altLang="en-US" dirty="0"/>
              <a:t>벡터들이 서로 직교한다는 것은 서로 독립이라는 </a:t>
            </a:r>
            <a:r>
              <a:rPr lang="ko-KR" altLang="en-US" dirty="0" err="1"/>
              <a:t>것이자나요</a:t>
            </a:r>
            <a:r>
              <a:rPr lang="en-US" altLang="ko-KR" dirty="0"/>
              <a:t>? </a:t>
            </a:r>
            <a:r>
              <a:rPr lang="ko-KR" altLang="en-US" dirty="0"/>
              <a:t>그렇다면 </a:t>
            </a:r>
            <a:r>
              <a:rPr lang="en-US" altLang="ko-KR" dirty="0"/>
              <a:t>motel</a:t>
            </a:r>
            <a:r>
              <a:rPr lang="ko-KR" altLang="en-US" dirty="0"/>
              <a:t>이랑 </a:t>
            </a:r>
            <a:r>
              <a:rPr lang="en-US" altLang="ko-KR" dirty="0"/>
              <a:t>hotel</a:t>
            </a:r>
            <a:r>
              <a:rPr lang="ko-KR" altLang="en-US" dirty="0"/>
              <a:t>이랑 서로 독립이라는 건데 뭐 말이 </a:t>
            </a:r>
            <a:r>
              <a:rPr lang="ko-KR" altLang="en-US" dirty="0" err="1"/>
              <a:t>안되자나요</a:t>
            </a:r>
            <a:r>
              <a:rPr lang="en-US" altLang="ko-KR" dirty="0"/>
              <a:t>? </a:t>
            </a:r>
            <a:r>
              <a:rPr lang="ko-KR" altLang="en-US" dirty="0"/>
              <a:t>이게 </a:t>
            </a:r>
            <a:r>
              <a:rPr lang="ko-KR" altLang="en-US" dirty="0" err="1"/>
              <a:t>단점인거죠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3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</a:t>
            </a:r>
            <a:r>
              <a:rPr lang="en-US" altLang="ko-KR" dirty="0"/>
              <a:t>JR Firth </a:t>
            </a:r>
            <a:r>
              <a:rPr lang="ko-KR" altLang="en-US" dirty="0"/>
              <a:t>라는 사람이 다음과 같이 아주 멋있는 말을 했다고 해요</a:t>
            </a:r>
            <a:r>
              <a:rPr lang="en-US" altLang="ko-KR" dirty="0"/>
              <a:t>. </a:t>
            </a:r>
            <a:r>
              <a:rPr lang="ko-KR" altLang="en-US" dirty="0"/>
              <a:t>뭐 저걸 해석하자면 어느 단어를 </a:t>
            </a:r>
            <a:r>
              <a:rPr lang="ko-KR" altLang="en-US" dirty="0" err="1"/>
              <a:t>알자면</a:t>
            </a:r>
            <a:r>
              <a:rPr lang="ko-KR" altLang="en-US" dirty="0"/>
              <a:t> 그 단어가 누구와 같이 있는지를 보아라 뭐 이런 정도 같아요</a:t>
            </a:r>
            <a:r>
              <a:rPr lang="en-US" altLang="ko-KR" dirty="0"/>
              <a:t>. </a:t>
            </a:r>
            <a:r>
              <a:rPr lang="ko-KR" altLang="en-US" dirty="0"/>
              <a:t>저는 사실 몰랐는데</a:t>
            </a:r>
            <a:r>
              <a:rPr lang="en-US" altLang="ko-KR" dirty="0"/>
              <a:t>, </a:t>
            </a:r>
            <a:r>
              <a:rPr lang="ko-KR" altLang="en-US" dirty="0"/>
              <a:t>통계 쪽에서도 </a:t>
            </a:r>
            <a:r>
              <a:rPr lang="en-US" altLang="ko-KR" dirty="0"/>
              <a:t>NLP</a:t>
            </a:r>
            <a:r>
              <a:rPr lang="ko-KR" altLang="en-US" dirty="0"/>
              <a:t>와 관련해서 연구를 많이 </a:t>
            </a:r>
            <a:r>
              <a:rPr lang="ko-KR" altLang="en-US" dirty="0" err="1"/>
              <a:t>했나봐요</a:t>
            </a:r>
            <a:r>
              <a:rPr lang="en-US" altLang="ko-KR" dirty="0"/>
              <a:t>, </a:t>
            </a:r>
            <a:r>
              <a:rPr lang="ko-KR" altLang="en-US" dirty="0" err="1"/>
              <a:t>암튼</a:t>
            </a:r>
            <a:r>
              <a:rPr lang="ko-KR" altLang="en-US" dirty="0"/>
              <a:t> 이 방법은 아주 </a:t>
            </a:r>
            <a:r>
              <a:rPr lang="ko-KR" altLang="en-US" dirty="0" err="1"/>
              <a:t>효과적이였다고</a:t>
            </a:r>
            <a:r>
              <a:rPr lang="ko-KR" altLang="en-US" dirty="0"/>
              <a:t> 하네요</a:t>
            </a:r>
            <a:r>
              <a:rPr lang="en-US" altLang="ko-KR" dirty="0"/>
              <a:t>. </a:t>
            </a:r>
            <a:r>
              <a:rPr lang="ko-KR" altLang="en-US" dirty="0"/>
              <a:t>그러면 이게 도대체 뭔 </a:t>
            </a:r>
            <a:r>
              <a:rPr lang="ko-KR" altLang="en-US" dirty="0" err="1"/>
              <a:t>말이냐면</a:t>
            </a:r>
            <a:r>
              <a:rPr lang="en-US" altLang="ko-KR" dirty="0"/>
              <a:t>, </a:t>
            </a:r>
            <a:r>
              <a:rPr lang="ko-KR" altLang="en-US" dirty="0"/>
              <a:t>이 예를 봅시다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banking</a:t>
            </a:r>
            <a:r>
              <a:rPr lang="ko-KR" altLang="en-US" dirty="0"/>
              <a:t>이라는 단어를 알고 싶어서 </a:t>
            </a:r>
            <a:r>
              <a:rPr lang="en-US" altLang="ko-KR" dirty="0"/>
              <a:t>banking</a:t>
            </a:r>
            <a:r>
              <a:rPr lang="ko-KR" altLang="en-US" dirty="0"/>
              <a:t>의 앞뒤를 살펴보니</a:t>
            </a:r>
            <a:r>
              <a:rPr lang="en-US" altLang="ko-KR" dirty="0"/>
              <a:t> government</a:t>
            </a:r>
            <a:r>
              <a:rPr lang="ko-KR" altLang="en-US" dirty="0"/>
              <a:t>라는 단어도 보이고</a:t>
            </a:r>
            <a:r>
              <a:rPr lang="en-US" altLang="ko-KR" dirty="0"/>
              <a:t>, debt</a:t>
            </a:r>
            <a:r>
              <a:rPr lang="ko-KR" altLang="en-US" dirty="0"/>
              <a:t>라는 단어도 보이고</a:t>
            </a:r>
            <a:r>
              <a:rPr lang="en-US" altLang="ko-KR" dirty="0"/>
              <a:t>, </a:t>
            </a:r>
            <a:r>
              <a:rPr lang="ko-KR" altLang="en-US" dirty="0"/>
              <a:t>뭐 </a:t>
            </a:r>
            <a:r>
              <a:rPr lang="en-US" altLang="ko-KR" dirty="0"/>
              <a:t>regulation</a:t>
            </a:r>
            <a:r>
              <a:rPr lang="ko-KR" altLang="en-US" dirty="0"/>
              <a:t>이라는 단어도 보이고</a:t>
            </a:r>
            <a:r>
              <a:rPr lang="en-US" altLang="ko-KR" dirty="0"/>
              <a:t>, </a:t>
            </a:r>
            <a:r>
              <a:rPr lang="ko-KR" altLang="en-US" dirty="0"/>
              <a:t>시스템이라는 단어도 보이네요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 앞뒤 </a:t>
            </a:r>
            <a:r>
              <a:rPr lang="ko-KR" altLang="en-US" dirty="0" err="1"/>
              <a:t>단어들이랑</a:t>
            </a:r>
            <a:r>
              <a:rPr lang="ko-KR" altLang="en-US" dirty="0"/>
              <a:t> </a:t>
            </a:r>
            <a:r>
              <a:rPr lang="en-US" altLang="ko-KR" dirty="0"/>
              <a:t>banking</a:t>
            </a:r>
            <a:r>
              <a:rPr lang="ko-KR" altLang="en-US" dirty="0"/>
              <a:t>이랑 많이 관련되어 있다는 것입니다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0950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탄생한 것이 </a:t>
            </a:r>
            <a:r>
              <a:rPr lang="en-US" altLang="ko-KR" dirty="0"/>
              <a:t>word vector</a:t>
            </a:r>
            <a:r>
              <a:rPr lang="ko-KR" altLang="en-US" dirty="0" err="1"/>
              <a:t>라고</a:t>
            </a:r>
            <a:r>
              <a:rPr lang="ko-KR" altLang="en-US" dirty="0"/>
              <a:t> 하네요</a:t>
            </a:r>
            <a:r>
              <a:rPr lang="en-US" altLang="ko-KR" dirty="0"/>
              <a:t>. </a:t>
            </a:r>
            <a:r>
              <a:rPr lang="ko-KR" altLang="en-US" dirty="0"/>
              <a:t>이런 단어들을 벡터로 표현하는 것입니다</a:t>
            </a:r>
            <a:r>
              <a:rPr lang="en-US" altLang="ko-KR" dirty="0"/>
              <a:t>. </a:t>
            </a:r>
            <a:r>
              <a:rPr lang="ko-KR" altLang="en-US" dirty="0"/>
              <a:t>또</a:t>
            </a:r>
            <a:r>
              <a:rPr lang="en-US" altLang="ko-KR" dirty="0"/>
              <a:t>, dense </a:t>
            </a:r>
            <a:r>
              <a:rPr lang="ko-KR" altLang="en-US" dirty="0"/>
              <a:t>벡터로 말이지요</a:t>
            </a:r>
            <a:r>
              <a:rPr lang="en-US" altLang="ko-KR" dirty="0"/>
              <a:t>. </a:t>
            </a:r>
            <a:r>
              <a:rPr lang="ko-KR" altLang="en-US" dirty="0"/>
              <a:t>참고로 </a:t>
            </a:r>
            <a:r>
              <a:rPr lang="en-US" altLang="ko-KR" dirty="0"/>
              <a:t>dense </a:t>
            </a:r>
            <a:r>
              <a:rPr lang="ko-KR" altLang="en-US" dirty="0" err="1"/>
              <a:t>벡터란</a:t>
            </a:r>
            <a:r>
              <a:rPr lang="ko-KR" altLang="en-US" dirty="0"/>
              <a:t> 벡터에 </a:t>
            </a:r>
            <a:r>
              <a:rPr lang="en-US" altLang="ko-KR" dirty="0"/>
              <a:t>0</a:t>
            </a:r>
            <a:r>
              <a:rPr lang="ko-KR" altLang="en-US" dirty="0"/>
              <a:t>이 별로 없는 </a:t>
            </a:r>
            <a:r>
              <a:rPr lang="ko-KR" altLang="en-US" dirty="0" err="1"/>
              <a:t>벡터라는</a:t>
            </a:r>
            <a:r>
              <a:rPr lang="ko-KR" altLang="en-US" dirty="0"/>
              <a:t> 것입니다</a:t>
            </a:r>
            <a:r>
              <a:rPr lang="en-US" altLang="ko-KR" dirty="0"/>
              <a:t>. </a:t>
            </a:r>
            <a:r>
              <a:rPr lang="ko-KR" altLang="en-US" dirty="0" err="1"/>
              <a:t>암튼</a:t>
            </a:r>
            <a:r>
              <a:rPr lang="en-US" altLang="ko-KR" dirty="0"/>
              <a:t>, </a:t>
            </a:r>
            <a:r>
              <a:rPr lang="ko-KR" altLang="en-US" dirty="0"/>
              <a:t>궁극적으로 서로 관련이 많은 </a:t>
            </a:r>
            <a:r>
              <a:rPr lang="ko-KR" altLang="en-US" dirty="0" err="1"/>
              <a:t>단어들끼리</a:t>
            </a:r>
            <a:r>
              <a:rPr lang="ko-KR" altLang="en-US" dirty="0"/>
              <a:t> 벡터가 비슷하도록 만드는 것입니다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en-US" altLang="ko-KR" dirty="0"/>
              <a:t>word vector</a:t>
            </a:r>
            <a:r>
              <a:rPr lang="ko-KR" altLang="en-US" dirty="0" err="1"/>
              <a:t>를</a:t>
            </a:r>
            <a:r>
              <a:rPr lang="ko-KR" altLang="en-US" dirty="0"/>
              <a:t> 워드 </a:t>
            </a:r>
            <a:r>
              <a:rPr lang="ko-KR" altLang="en-US" dirty="0" err="1"/>
              <a:t>임베딩이라고도</a:t>
            </a:r>
            <a:r>
              <a:rPr lang="ko-KR" altLang="en-US" dirty="0"/>
              <a:t> 하네요</a:t>
            </a:r>
            <a:r>
              <a:rPr lang="en-US" altLang="ko-KR" dirty="0"/>
              <a:t>. </a:t>
            </a:r>
            <a:r>
              <a:rPr lang="ko-KR" altLang="en-US" dirty="0"/>
              <a:t>제가 작년에 하계 컨퍼런스 때 기사제목을 활용한 주가변동 예측이라는 프로젝트를 </a:t>
            </a:r>
            <a:r>
              <a:rPr lang="ko-KR" altLang="en-US" dirty="0" err="1"/>
              <a:t>진행했엇는데</a:t>
            </a:r>
            <a:r>
              <a:rPr lang="en-US" altLang="ko-KR" dirty="0"/>
              <a:t>, </a:t>
            </a:r>
            <a:r>
              <a:rPr lang="ko-KR" altLang="en-US" dirty="0"/>
              <a:t>그때 당연히 텍스트를 다루니까 찾아보다가 워드 </a:t>
            </a:r>
            <a:r>
              <a:rPr lang="ko-KR" altLang="en-US" dirty="0" err="1"/>
              <a:t>임베딩이라는</a:t>
            </a:r>
            <a:r>
              <a:rPr lang="ko-KR" altLang="en-US" dirty="0"/>
              <a:t> 단어를 본적이 있는데</a:t>
            </a:r>
            <a:r>
              <a:rPr lang="en-US" altLang="ko-KR" dirty="0"/>
              <a:t>, </a:t>
            </a:r>
            <a:r>
              <a:rPr lang="ko-KR" altLang="en-US" dirty="0"/>
              <a:t>그때는 뭔가 어 좀 </a:t>
            </a:r>
            <a:r>
              <a:rPr lang="ko-KR" altLang="en-US" dirty="0" err="1"/>
              <a:t>어려워보이네</a:t>
            </a:r>
            <a:r>
              <a:rPr lang="ko-KR" altLang="en-US" dirty="0"/>
              <a:t> 하고 그냥 넘겼었는데</a:t>
            </a:r>
            <a:r>
              <a:rPr lang="en-US" altLang="ko-KR" dirty="0"/>
              <a:t>, </a:t>
            </a:r>
            <a:r>
              <a:rPr lang="ko-KR" altLang="en-US" dirty="0" err="1"/>
              <a:t>알고보니까</a:t>
            </a:r>
            <a:r>
              <a:rPr lang="ko-KR" altLang="en-US" dirty="0"/>
              <a:t> 이렇게 쉬운 거였어요</a:t>
            </a:r>
            <a:r>
              <a:rPr lang="en-US" altLang="ko-KR" dirty="0"/>
              <a:t>. </a:t>
            </a:r>
            <a:r>
              <a:rPr lang="ko-KR" altLang="en-US" dirty="0"/>
              <a:t>뭐 이건 그냥 </a:t>
            </a:r>
            <a:r>
              <a:rPr lang="ko-KR" altLang="en-US" dirty="0" err="1"/>
              <a:t>여담이였습니다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812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이렇게 단어들을 벡터로 나타내면 다음과 같이 시각화 했을 때 서로 </a:t>
            </a:r>
            <a:r>
              <a:rPr lang="ko-KR" altLang="en-US" dirty="0" err="1"/>
              <a:t>연관있는</a:t>
            </a:r>
            <a:r>
              <a:rPr lang="ko-KR" altLang="en-US" dirty="0"/>
              <a:t> 단어들이 가까이 있는 것을 볼 수가 있어요</a:t>
            </a:r>
            <a:r>
              <a:rPr lang="en-US" altLang="ko-KR" dirty="0"/>
              <a:t>. </a:t>
            </a:r>
            <a:r>
              <a:rPr lang="ko-KR" altLang="en-US" dirty="0"/>
              <a:t>지금 </a:t>
            </a:r>
            <a:r>
              <a:rPr lang="ko-KR" altLang="en-US" dirty="0" err="1"/>
              <a:t>동그란거</a:t>
            </a:r>
            <a:r>
              <a:rPr lang="ko-KR" altLang="en-US" dirty="0"/>
              <a:t> </a:t>
            </a:r>
            <a:r>
              <a:rPr lang="ko-KR" altLang="en-US" dirty="0" err="1"/>
              <a:t>친거</a:t>
            </a:r>
            <a:r>
              <a:rPr lang="ko-KR" altLang="en-US" dirty="0"/>
              <a:t> 보면 알겠지만 뭐 밑에 </a:t>
            </a:r>
            <a:r>
              <a:rPr lang="en-US" altLang="ko-KR" dirty="0"/>
              <a:t>had, has, have</a:t>
            </a:r>
            <a:r>
              <a:rPr lang="ko-KR" altLang="en-US" dirty="0"/>
              <a:t>가 같이 </a:t>
            </a:r>
            <a:r>
              <a:rPr lang="ko-KR" altLang="en-US" dirty="0" err="1"/>
              <a:t>묶인거만</a:t>
            </a:r>
            <a:r>
              <a:rPr lang="ko-KR" altLang="en-US" dirty="0"/>
              <a:t> 봐도 뭔 말인지 쉽게 알 수 있죠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438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5.xml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</a:rPr>
              <a:t>cs224n 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29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이재용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;p15">
            <a:extLst>
              <a:ext uri="{FF2B5EF4-FFF2-40B4-BE49-F238E27FC236}">
                <a16:creationId xmlns:a16="http://schemas.microsoft.com/office/drawing/2014/main" id="{7C0C233F-2E9F-F44F-ADA3-ECBFBC943DD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word2vec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C561C18-F0A1-5541-91A8-4B085196D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02" y="1026367"/>
            <a:ext cx="7906197" cy="36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;p15">
            <a:extLst>
              <a:ext uri="{FF2B5EF4-FFF2-40B4-BE49-F238E27FC236}">
                <a16:creationId xmlns:a16="http://schemas.microsoft.com/office/drawing/2014/main" id="{7C0C233F-2E9F-F44F-ADA3-ECBFBC943DD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word2vec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4DE1C9-CBD5-064E-9A63-291443BBC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02" y="964675"/>
            <a:ext cx="7893698" cy="38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;p15">
            <a:extLst>
              <a:ext uri="{FF2B5EF4-FFF2-40B4-BE49-F238E27FC236}">
                <a16:creationId xmlns:a16="http://schemas.microsoft.com/office/drawing/2014/main" id="{7C0C233F-2E9F-F44F-ADA3-ECBFBC943DD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word2vec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908D398-5D97-D24E-AD80-A0801BB45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012" y="718456"/>
            <a:ext cx="7697802" cy="44250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B0E919-7957-BA4C-A70B-85969C099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063" y="252695"/>
            <a:ext cx="1365924" cy="59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4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;p15">
            <a:extLst>
              <a:ext uri="{FF2B5EF4-FFF2-40B4-BE49-F238E27FC236}">
                <a16:creationId xmlns:a16="http://schemas.microsoft.com/office/drawing/2014/main" id="{7C0C233F-2E9F-F44F-ADA3-ECBFBC943DD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word2vec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A00FF93-52CD-D844-856A-F90B1F612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279" y="845454"/>
            <a:ext cx="7798721" cy="417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8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;p15">
            <a:extLst>
              <a:ext uri="{FF2B5EF4-FFF2-40B4-BE49-F238E27FC236}">
                <a16:creationId xmlns:a16="http://schemas.microsoft.com/office/drawing/2014/main" id="{7C0C233F-2E9F-F44F-ADA3-ECBFBC943DD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word2vec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CE4FBC-2DC3-B74E-9CAE-B08399C5A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678" y="845453"/>
            <a:ext cx="7943322" cy="40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1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;p15">
            <a:extLst>
              <a:ext uri="{FF2B5EF4-FFF2-40B4-BE49-F238E27FC236}">
                <a16:creationId xmlns:a16="http://schemas.microsoft.com/office/drawing/2014/main" id="{7C0C233F-2E9F-F44F-ADA3-ECBFBC943DD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word2vec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A533BE-648F-5445-8C68-D42E79196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02" y="768620"/>
            <a:ext cx="7893697" cy="428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6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;p15">
            <a:extLst>
              <a:ext uri="{FF2B5EF4-FFF2-40B4-BE49-F238E27FC236}">
                <a16:creationId xmlns:a16="http://schemas.microsoft.com/office/drawing/2014/main" id="{7C0C233F-2E9F-F44F-ADA3-ECBFBC943DD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Word embedding example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A28C22F-2F15-4445-8A29-6117A63DF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046" y="809244"/>
            <a:ext cx="3952443" cy="4334256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D876EBE-DD3B-C14F-BE89-05281A126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547" y="813707"/>
            <a:ext cx="4161453" cy="43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5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;p15">
            <a:extLst>
              <a:ext uri="{FF2B5EF4-FFF2-40B4-BE49-F238E27FC236}">
                <a16:creationId xmlns:a16="http://schemas.microsoft.com/office/drawing/2014/main" id="{7C0C233F-2E9F-F44F-ADA3-ECBFBC943DD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Word embedding example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5F5A27C-EA70-2B41-B9E3-2C67338C2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181100"/>
            <a:ext cx="5410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53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;p15">
            <a:extLst>
              <a:ext uri="{FF2B5EF4-FFF2-40B4-BE49-F238E27FC236}">
                <a16:creationId xmlns:a16="http://schemas.microsoft.com/office/drawing/2014/main" id="{7C0C233F-2E9F-F44F-ADA3-ECBFBC943DD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Analogy example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B494BC6-6D5F-3248-B3B7-C9314E12B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868" y="845454"/>
            <a:ext cx="7951132" cy="40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2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;p15">
            <a:extLst>
              <a:ext uri="{FF2B5EF4-FFF2-40B4-BE49-F238E27FC236}">
                <a16:creationId xmlns:a16="http://schemas.microsoft.com/office/drawing/2014/main" id="{7C0C233F-2E9F-F44F-ADA3-ECBFBC943DD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Analogy example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DA27-A631-BF4D-8BEE-976C6781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90" y="1138335"/>
            <a:ext cx="7943809" cy="7999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D360DE-2752-D047-875B-8C132ED0F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088" y="2287862"/>
            <a:ext cx="7962912" cy="838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D6F000-0619-3D40-A89A-B53762EAF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90" y="3476228"/>
            <a:ext cx="7943797" cy="8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9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25308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 변경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스터디원 1 : 김XX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스터디원 2 : 이XX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스터디원 3 : 박XX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19421A-1119-7445-A418-044545977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94"/>
          <a:stretch/>
        </p:blipFill>
        <p:spPr>
          <a:xfrm>
            <a:off x="1181088" y="799475"/>
            <a:ext cx="6831468" cy="4354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;p15">
            <a:extLst>
              <a:ext uri="{FF2B5EF4-FFF2-40B4-BE49-F238E27FC236}">
                <a16:creationId xmlns:a16="http://schemas.microsoft.com/office/drawing/2014/main" id="{7C0C233F-2E9F-F44F-ADA3-ECBFBC943DDC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reference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7568B0-4B5A-D44B-AD71-92AC4E6FE1D0}"/>
              </a:ext>
            </a:extLst>
          </p:cNvPr>
          <p:cNvSpPr txBox="1"/>
          <p:nvPr/>
        </p:nvSpPr>
        <p:spPr>
          <a:xfrm>
            <a:off x="1353975" y="1194319"/>
            <a:ext cx="6989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web.stanford.edu</a:t>
            </a:r>
            <a:r>
              <a:rPr kumimoji="1" lang="en-US" altLang="ko-KR" dirty="0"/>
              <a:t>/class/archive/cs/cs224n/cs224n.1214/</a:t>
            </a:r>
            <a:r>
              <a:rPr kumimoji="1" lang="en-US" altLang="ko-KR" dirty="0" err="1"/>
              <a:t>index.html#coursework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677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85BD8F-4AD5-CA44-B1C2-76F960DB2687}"/>
              </a:ext>
            </a:extLst>
          </p:cNvPr>
          <p:cNvSpPr txBox="1"/>
          <p:nvPr/>
        </p:nvSpPr>
        <p:spPr>
          <a:xfrm>
            <a:off x="4245428" y="237169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149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D58C1-423C-7246-95D1-6D94E0765ED7}"/>
              </a:ext>
            </a:extLst>
          </p:cNvPr>
          <p:cNvSpPr txBox="1"/>
          <p:nvPr/>
        </p:nvSpPr>
        <p:spPr>
          <a:xfrm>
            <a:off x="1651518" y="1231641"/>
            <a:ext cx="62235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• How do we represent the meaning of a word?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• word2vec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• Word embedding example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• Analogy example</a:t>
            </a:r>
            <a:endParaRPr kumimoji="1"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b="1" dirty="0"/>
              <a:t>How do we represent the meaning of a word? </a:t>
            </a:r>
            <a:endParaRPr lang="en-US" altLang="ko-KR" sz="2000" dirty="0">
              <a:effectLst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BC6C93A-10C7-314C-B267-0ADD272B9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706954"/>
            <a:ext cx="7935345" cy="159878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EE7B633-2DB3-004D-ACFB-74042FFAE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654" y="2305741"/>
            <a:ext cx="7935346" cy="27983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b="1" dirty="0"/>
              <a:t>How do we represent the meaning of a word? </a:t>
            </a:r>
            <a:endParaRPr lang="en-US" altLang="ko-KR" sz="2000" dirty="0">
              <a:effectLst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A60F7B-848F-F34E-96BC-456C72128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45352"/>
            <a:ext cx="7917793" cy="44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0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b="1" dirty="0"/>
              <a:t>How do we represent the meaning of a word? </a:t>
            </a:r>
            <a:endParaRPr lang="en-US" altLang="ko-KR" sz="2000" dirty="0">
              <a:effectLst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ADB3C49-B576-894B-AF10-4F2698916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2" y="647768"/>
            <a:ext cx="7519527" cy="44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4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b="1" dirty="0"/>
              <a:t>How do we represent the meaning of a word? </a:t>
            </a:r>
            <a:endParaRPr lang="en-US" altLang="ko-KR" sz="2000" dirty="0">
              <a:effectLst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84BD75-B861-8242-BAAC-CBC91232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611290"/>
            <a:ext cx="7312310" cy="453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b="1" dirty="0"/>
              <a:t>How do we represent the meaning of a word? </a:t>
            </a:r>
            <a:endParaRPr lang="en-US" altLang="ko-KR" sz="2000" dirty="0"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C6DFF-C6A1-E642-87BD-3CB34800E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847354"/>
            <a:ext cx="7884367" cy="41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4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b="1" dirty="0"/>
              <a:t>How do we represent the meaning of a word? </a:t>
            </a:r>
            <a:endParaRPr lang="en-US" altLang="ko-KR" sz="2000" dirty="0">
              <a:effectLst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79C328C-923A-CD4A-814F-5955C1954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15" y="774441"/>
            <a:ext cx="7931185" cy="42435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763CB0A-4B48-6940-8DFE-6E6C43494F9D}"/>
                  </a:ext>
                </a:extLst>
              </p14:cNvPr>
              <p14:cNvContentPartPr/>
              <p14:nvPr/>
            </p14:nvContentPartPr>
            <p14:xfrm>
              <a:off x="7935260" y="1440345"/>
              <a:ext cx="977760" cy="5364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763CB0A-4B48-6940-8DFE-6E6C43494F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6620" y="1431705"/>
                <a:ext cx="99540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97C1EB7-DF7D-3F46-B194-1B0D199460F2}"/>
                  </a:ext>
                </a:extLst>
              </p14:cNvPr>
              <p14:cNvContentPartPr/>
              <p14:nvPr/>
            </p14:nvContentPartPr>
            <p14:xfrm>
              <a:off x="6528380" y="1890705"/>
              <a:ext cx="535320" cy="4352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97C1EB7-DF7D-3F46-B194-1B0D199460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9740" y="1881705"/>
                <a:ext cx="5529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EA44A94-5D4C-1D42-98B1-FB2954F01A1C}"/>
                  </a:ext>
                </a:extLst>
              </p14:cNvPr>
              <p14:cNvContentPartPr/>
              <p14:nvPr/>
            </p14:nvContentPartPr>
            <p14:xfrm>
              <a:off x="8158100" y="3454185"/>
              <a:ext cx="785520" cy="6620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EA44A94-5D4C-1D42-98B1-FB2954F01A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9460" y="3445545"/>
                <a:ext cx="80316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95CD723-90B7-6944-989C-BA008CFF2931}"/>
                  </a:ext>
                </a:extLst>
              </p14:cNvPr>
              <p14:cNvContentPartPr/>
              <p14:nvPr/>
            </p14:nvContentPartPr>
            <p14:xfrm>
              <a:off x="7641140" y="4479825"/>
              <a:ext cx="951480" cy="6267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95CD723-90B7-6944-989C-BA008CFF293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2140" y="4470825"/>
                <a:ext cx="96912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501B0B5-127C-8D44-8B3A-B91790AEBEC1}"/>
                  </a:ext>
                </a:extLst>
              </p14:cNvPr>
              <p14:cNvContentPartPr/>
              <p14:nvPr/>
            </p14:nvContentPartPr>
            <p14:xfrm>
              <a:off x="5149220" y="3148185"/>
              <a:ext cx="808560" cy="510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501B0B5-127C-8D44-8B3A-B91790AEBEC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40580" y="3139545"/>
                <a:ext cx="82620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80FEFE7-5A5F-7D48-A563-E40D98B940EF}"/>
                  </a:ext>
                </a:extLst>
              </p14:cNvPr>
              <p14:cNvContentPartPr/>
              <p14:nvPr/>
            </p14:nvContentPartPr>
            <p14:xfrm>
              <a:off x="7117340" y="3982305"/>
              <a:ext cx="973080" cy="4251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80FEFE7-5A5F-7D48-A563-E40D98B940E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08700" y="3973305"/>
                <a:ext cx="990720" cy="4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227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1339</Words>
  <Application>Microsoft Macintosh PowerPoint</Application>
  <PresentationFormat>화면 슬라이드 쇼(16:9)</PresentationFormat>
  <Paragraphs>62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이재용</cp:lastModifiedBy>
  <cp:revision>99</cp:revision>
  <dcterms:modified xsi:type="dcterms:W3CDTF">2022-03-28T07:03:23Z</dcterms:modified>
</cp:coreProperties>
</file>